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tiff" ContentType="image/tiff"/>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8"/>
  </p:notesMasterIdLst>
  <p:handoutMasterIdLst>
    <p:handoutMasterId r:id="rId19"/>
  </p:handoutMasterIdLst>
  <p:sldIdLst>
    <p:sldId id="256" r:id="rId2"/>
    <p:sldId id="257" r:id="rId3"/>
    <p:sldId id="260" r:id="rId4"/>
    <p:sldId id="259" r:id="rId5"/>
    <p:sldId id="266" r:id="rId6"/>
    <p:sldId id="271" r:id="rId7"/>
    <p:sldId id="268" r:id="rId8"/>
    <p:sldId id="261" r:id="rId9"/>
    <p:sldId id="267" r:id="rId10"/>
    <p:sldId id="264" r:id="rId11"/>
    <p:sldId id="262" r:id="rId12"/>
    <p:sldId id="272" r:id="rId13"/>
    <p:sldId id="270" r:id="rId14"/>
    <p:sldId id="273" r:id="rId15"/>
    <p:sldId id="274" r:id="rId16"/>
    <p:sldId id="27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34615" autoAdjust="0"/>
    <p:restoredTop sz="86477" autoAdjust="0"/>
  </p:normalViewPr>
  <p:slideViewPr>
    <p:cSldViewPr>
      <p:cViewPr varScale="1">
        <p:scale>
          <a:sx n="79" d="100"/>
          <a:sy n="79" d="100"/>
        </p:scale>
        <p:origin x="-1494" y="-84"/>
      </p:cViewPr>
      <p:guideLst>
        <p:guide orient="horz" pos="2160"/>
        <p:guide pos="2880"/>
      </p:guideLst>
    </p:cSldViewPr>
  </p:slideViewPr>
  <p:outlineViewPr>
    <p:cViewPr>
      <p:scale>
        <a:sx n="33" d="100"/>
        <a:sy n="33" d="100"/>
      </p:scale>
      <p:origin x="0" y="264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DF6C6C9-DBD5-4181-AE60-CA78FA59383C}" type="datetimeFigureOut">
              <a:rPr lang="en-US" smtClean="0"/>
              <a:pPr/>
              <a:t>13/01/2011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FAFF7C-522C-4878-A106-7D17EAEE5C17}"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150E7F-BB3A-4610-9F42-6977AFB93B32}" type="datetimeFigureOut">
              <a:rPr lang="en-US" smtClean="0"/>
              <a:pPr/>
              <a:t>13/01/2011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F121BA-BB6D-4DF9-AF7F-4056794C3E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Process linked</a:t>
            </a:r>
            <a:r>
              <a:rPr lang="en-US" baseline="0" dirty="0" smtClean="0"/>
              <a:t> with skills     -     story about student teacher     -     bias that research skills start later in education</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Brief notes demand reading and thinking.</a:t>
            </a:r>
          </a:p>
          <a:p>
            <a:endParaRPr lang="en-US" dirty="0" smtClean="0"/>
          </a:p>
          <a:p>
            <a:r>
              <a:rPr lang="en-US" dirty="0" smtClean="0"/>
              <a:t>Contrast</a:t>
            </a:r>
            <a:r>
              <a:rPr lang="en-US" baseline="0" dirty="0" smtClean="0"/>
              <a:t> – How is it different … generate a list of sentence leaders from kids …. </a:t>
            </a:r>
          </a:p>
          <a:p>
            <a:endParaRPr lang="en-US" baseline="0" dirty="0" smtClean="0"/>
          </a:p>
          <a:p>
            <a:r>
              <a:rPr lang="en-US" baseline="0" dirty="0" smtClean="0"/>
              <a:t>Kids always want some measurement to make sure they are correctly doing the task</a:t>
            </a:r>
          </a:p>
          <a:p>
            <a:endParaRPr lang="en-US" baseline="0" dirty="0" smtClean="0"/>
          </a:p>
          <a:p>
            <a:r>
              <a:rPr lang="en-US" baseline="0" dirty="0" smtClean="0"/>
              <a:t>Both teachers and students have trouble understanding the process and the product are different but related…sometimes should be evaluated separately (especially for differentiation) . Managing change in making clear differences.</a:t>
            </a:r>
          </a:p>
          <a:p>
            <a:endParaRPr lang="en-US" baseline="0" dirty="0" smtClean="0"/>
          </a:p>
          <a:p>
            <a:r>
              <a:rPr lang="en-US" baseline="0" dirty="0" smtClean="0"/>
              <a:t>Noodle tools, Citation/Bibliography in Destiny, Devote time to the mechanical process separately with younger students.</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pictures, graphs, charts – can be used with the letters and symbols at bottom of page if a visual is being prepared.</a:t>
            </a:r>
          </a:p>
          <a:p>
            <a:endParaRPr lang="en-US" baseline="0" dirty="0" smtClean="0"/>
          </a:p>
          <a:p>
            <a:r>
              <a:rPr lang="en-US" baseline="0" dirty="0" smtClean="0"/>
              <a:t>Must read a selection, think about it, make notes</a:t>
            </a:r>
          </a:p>
          <a:p>
            <a:endParaRPr lang="en-US" baseline="0" dirty="0" smtClean="0"/>
          </a:p>
          <a:p>
            <a:r>
              <a:rPr lang="en-US" baseline="0" dirty="0" smtClean="0"/>
              <a:t>Do this process with your teachers so they have a realistic idea of what is involved in the research</a:t>
            </a:r>
          </a:p>
          <a:p>
            <a:endParaRPr lang="en-US" baseline="0" dirty="0" smtClean="0"/>
          </a:p>
          <a:p>
            <a:r>
              <a:rPr lang="en-US" baseline="0" dirty="0" smtClean="0"/>
              <a:t>Practice brings improvement</a:t>
            </a:r>
          </a:p>
          <a:p>
            <a:endParaRPr lang="en-US" baseline="0" dirty="0" smtClean="0"/>
          </a:p>
          <a:p>
            <a:r>
              <a:rPr lang="en-US" baseline="0" dirty="0" smtClean="0"/>
              <a:t>Do a short one with kids – it will take around 45 minutes – make it interactive</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Memory – always</a:t>
            </a:r>
            <a:r>
              <a:rPr lang="en-US" baseline="0" dirty="0" smtClean="0"/>
              <a:t> can go back and double check if brief note isn’t always remembered…</a:t>
            </a:r>
          </a:p>
          <a:p>
            <a:endParaRPr lang="en-US" baseline="0" dirty="0" smtClean="0"/>
          </a:p>
          <a:p>
            <a:r>
              <a:rPr lang="en-US" baseline="0" dirty="0" smtClean="0"/>
              <a:t>Give time limits – drive the instruction a bit – do (or work with your teachers) to actually go through the research process.</a:t>
            </a:r>
          </a:p>
        </p:txBody>
      </p:sp>
      <p:sp>
        <p:nvSpPr>
          <p:cNvPr id="4" name="Slide Number Placeholder 3"/>
          <p:cNvSpPr>
            <a:spLocks noGrp="1"/>
          </p:cNvSpPr>
          <p:nvPr>
            <p:ph type="sldNum" sz="quarter" idx="10"/>
          </p:nvPr>
        </p:nvSpPr>
        <p:spPr/>
        <p:txBody>
          <a:bodyPr/>
          <a:lstStyle/>
          <a:p>
            <a:fld id="{81F121BA-BB6D-4DF9-AF7F-4056794C3E18}"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Rubrics</a:t>
            </a:r>
            <a:r>
              <a:rPr lang="en-US" baseline="0" dirty="0" smtClean="0"/>
              <a:t> are used differently – student has one color/teacher another – separate teacher and student rubrics that are compared at the end – use colored lines instead of filling in the whole block</a:t>
            </a:r>
          </a:p>
          <a:p>
            <a:endParaRPr lang="en-US" baseline="0" dirty="0" smtClean="0"/>
          </a:p>
          <a:p>
            <a:r>
              <a:rPr lang="en-US" baseline="0" dirty="0" err="1" smtClean="0"/>
              <a:t>Comare</a:t>
            </a:r>
            <a:r>
              <a:rPr lang="en-US" baseline="0" dirty="0" smtClean="0"/>
              <a:t> skill levels through three lessons. Reassure students about levels. Students actually have a picture in their mind what actions look like.</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Multi-dynamic – several things happen at once</a:t>
            </a:r>
          </a:p>
          <a:p>
            <a:endParaRPr lang="en-US" dirty="0" smtClean="0"/>
          </a:p>
          <a:p>
            <a:r>
              <a:rPr lang="en-US" dirty="0" smtClean="0"/>
              <a:t>Higher</a:t>
            </a:r>
            <a:r>
              <a:rPr lang="en-US" baseline="0" dirty="0" smtClean="0"/>
              <a:t> level thinking going on while in the midst of using other skills – writing, computer, keywords…</a:t>
            </a:r>
          </a:p>
          <a:p>
            <a:endParaRPr lang="en-US" baseline="0" dirty="0" smtClean="0"/>
          </a:p>
          <a:p>
            <a:r>
              <a:rPr lang="en-US" baseline="0" dirty="0" smtClean="0"/>
              <a:t>Who What When Where How and Why…</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t>
            </a:r>
            <a:r>
              <a:rPr lang="en-US" baseline="0" dirty="0" smtClean="0"/>
              <a:t> for integration into the curriculum. </a:t>
            </a:r>
          </a:p>
          <a:p>
            <a:endParaRPr lang="en-US" baseline="0" dirty="0" smtClean="0"/>
          </a:p>
          <a:p>
            <a:r>
              <a:rPr lang="en-US" dirty="0" smtClean="0"/>
              <a:t>Break down where</a:t>
            </a:r>
            <a:r>
              <a:rPr lang="en-US" baseline="0" dirty="0" smtClean="0"/>
              <a:t> you want to teach the research skills – science is always a winner!</a:t>
            </a:r>
          </a:p>
          <a:p>
            <a:endParaRPr lang="en-US" baseline="0" dirty="0" smtClean="0"/>
          </a:p>
          <a:p>
            <a:r>
              <a:rPr lang="en-US" baseline="0" dirty="0" smtClean="0"/>
              <a:t>Decide how many times you want this to happen a year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Child</a:t>
            </a:r>
            <a:r>
              <a:rPr lang="en-US" baseline="0" dirty="0" smtClean="0"/>
              <a:t>-centered rubric.</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Imperfect</a:t>
            </a:r>
            <a:r>
              <a:rPr lang="en-US" baseline="0" dirty="0" smtClean="0"/>
              <a:t>  - child-centered language </a:t>
            </a:r>
          </a:p>
          <a:p>
            <a:endParaRPr lang="en-US" baseline="0" dirty="0" smtClean="0"/>
          </a:p>
          <a:p>
            <a:r>
              <a:rPr lang="en-US" baseline="0" dirty="0" smtClean="0"/>
              <a:t>Students &amp; Teachers need in-service to understand what each block looks and sounds like </a:t>
            </a:r>
          </a:p>
          <a:p>
            <a:endParaRPr lang="en-US" baseline="0" dirty="0" smtClean="0"/>
          </a:p>
          <a:p>
            <a:r>
              <a:rPr lang="en-US" baseline="0" dirty="0" smtClean="0"/>
              <a:t>Teachers use this in different ways</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Strength of planning – things</a:t>
            </a:r>
            <a:r>
              <a:rPr lang="en-US" baseline="0" dirty="0" smtClean="0"/>
              <a:t> go wrong in the beginning – everyone’s </a:t>
            </a:r>
            <a:r>
              <a:rPr lang="en-US" baseline="0" dirty="0" err="1" smtClean="0"/>
              <a:t>appoach</a:t>
            </a:r>
            <a:r>
              <a:rPr lang="en-US" baseline="0" dirty="0" smtClean="0"/>
              <a:t> is a little different </a:t>
            </a:r>
          </a:p>
          <a:p>
            <a:endParaRPr lang="en-US" baseline="0" dirty="0" smtClean="0"/>
          </a:p>
          <a:p>
            <a:r>
              <a:rPr lang="en-US" baseline="0" dirty="0" smtClean="0"/>
              <a:t>Ideal experience with Ash. Comes to the library, looks at materials, checks out </a:t>
            </a:r>
            <a:r>
              <a:rPr lang="en-US" baseline="0" dirty="0" err="1" smtClean="0"/>
              <a:t>webpath</a:t>
            </a:r>
            <a:r>
              <a:rPr lang="en-US" baseline="0" dirty="0" smtClean="0"/>
              <a:t> express, looks at rubric, decides what we will begin with and what it will look like and sound like…</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Planning reflects the goals of the rubric</a:t>
            </a:r>
          </a:p>
          <a:p>
            <a:endParaRPr lang="en-US" dirty="0" smtClean="0"/>
          </a:p>
          <a:p>
            <a:r>
              <a:rPr lang="en-US" baseline="0" dirty="0" smtClean="0"/>
              <a:t>rubric for formative assessment</a:t>
            </a:r>
          </a:p>
          <a:p>
            <a:endParaRPr lang="en-US" baseline="0" dirty="0" smtClean="0"/>
          </a:p>
          <a:p>
            <a:r>
              <a:rPr lang="en-US" baseline="0" dirty="0" smtClean="0"/>
              <a:t>Reflection helps brain retain information.</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important part of process</a:t>
            </a:r>
          </a:p>
          <a:p>
            <a:endParaRPr lang="en-US" dirty="0" smtClean="0"/>
          </a:p>
          <a:p>
            <a:r>
              <a:rPr lang="en-US" dirty="0" smtClean="0"/>
              <a:t>Drives all good research</a:t>
            </a:r>
          </a:p>
          <a:p>
            <a:endParaRPr lang="en-US" dirty="0" smtClean="0"/>
          </a:p>
          <a:p>
            <a:r>
              <a:rPr lang="en-US" dirty="0" smtClean="0"/>
              <a:t>Devote</a:t>
            </a:r>
            <a:r>
              <a:rPr lang="en-US" baseline="0" dirty="0" smtClean="0"/>
              <a:t> time and energy to this facet and the rest will go smoothly</a:t>
            </a:r>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Type</a:t>
            </a:r>
            <a:r>
              <a:rPr lang="en-US" baseline="0" dirty="0" smtClean="0"/>
              <a:t> of choice (list, interest, group, single)      Make sure resources are in the library      Steer interest to a defined topic</a:t>
            </a:r>
          </a:p>
          <a:p>
            <a:endParaRPr lang="en-US" baseline="0" dirty="0" smtClean="0"/>
          </a:p>
          <a:p>
            <a:r>
              <a:rPr lang="en-US" baseline="0" dirty="0" smtClean="0"/>
              <a:t>What were the weapons of World War II? (List) – How did the weapons used in World War II change warfare? OR What ways did warfare change due to weaponry? OR How did technological advances change the course of World War II?  </a:t>
            </a:r>
          </a:p>
          <a:p>
            <a:endParaRPr lang="en-US" baseline="0" dirty="0" smtClean="0"/>
          </a:p>
          <a:p>
            <a:r>
              <a:rPr lang="en-US" baseline="0" dirty="0" smtClean="0"/>
              <a:t>Related questions: How did transportation affect the war?   Why was the atom bomb different than other bombs dropped in WWII? How did the role of the airplane change in World War II from World War I?</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1F121BA-BB6D-4DF9-AF7F-4056794C3E1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37F7422-CC2E-4FC3-AA81-C467980D86A6}" type="datetimeFigureOut">
              <a:rPr lang="en-US" smtClean="0"/>
              <a:pPr/>
              <a:t>13/01/2011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B3AA3B2-C183-417C-B4EC-832BAF47777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B3AA3B2-C183-417C-B4EC-832BAF47777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B3AA3B2-C183-417C-B4EC-832BAF47777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B3AA3B2-C183-417C-B4EC-832BAF47777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B3AA3B2-C183-417C-B4EC-832BAF47777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B3AA3B2-C183-417C-B4EC-832BAF47777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2B3AA3B2-C183-417C-B4EC-832BAF47777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2B3AA3B2-C183-417C-B4EC-832BAF47777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37F7422-CC2E-4FC3-AA81-C467980D86A6}" type="datetimeFigureOut">
              <a:rPr lang="en-US" smtClean="0"/>
              <a:pPr/>
              <a:t>13/01/2011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2B3AA3B2-C183-417C-B4EC-832BAF47777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37F7422-CC2E-4FC3-AA81-C467980D86A6}" type="datetimeFigureOut">
              <a:rPr lang="en-US" smtClean="0"/>
              <a:pPr/>
              <a:t>13/01/2011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B3AA3B2-C183-417C-B4EC-832BAF47777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37F7422-CC2E-4FC3-AA81-C467980D86A6}" type="datetimeFigureOut">
              <a:rPr lang="en-US" smtClean="0"/>
              <a:pPr/>
              <a:t>13/01/2011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2B3AA3B2-C183-417C-B4EC-832BAF477777}"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37F7422-CC2E-4FC3-AA81-C467980D86A6}" type="datetimeFigureOut">
              <a:rPr lang="en-US" smtClean="0"/>
              <a:pPr/>
              <a:t>13/01/2011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B3AA3B2-C183-417C-B4EC-832BAF47777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www.linworth.com/publishing_books.cfm"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linworth.com/publishing_books.cf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effectLst>
            <a:innerShdw blurRad="63500" dist="50800" dir="13500000">
              <a:prstClr val="black">
                <a:alpha val="50000"/>
              </a:prstClr>
            </a:innerShdw>
          </a:effectLst>
        </p:spPr>
        <p:txBody>
          <a:bodyPr/>
          <a:lstStyle/>
          <a:p>
            <a:r>
              <a:rPr lang="en-US" dirty="0" smtClean="0"/>
              <a:t>EFFECTIVE RESEARCH</a:t>
            </a:r>
            <a:endParaRPr lang="en-US" dirty="0"/>
          </a:p>
        </p:txBody>
      </p:sp>
      <p:sp>
        <p:nvSpPr>
          <p:cNvPr id="3" name="Subtitle 2"/>
          <p:cNvSpPr>
            <a:spLocks noGrp="1"/>
          </p:cNvSpPr>
          <p:nvPr>
            <p:ph type="subTitle" idx="1"/>
          </p:nvPr>
        </p:nvSpPr>
        <p:spPr/>
        <p:txBody>
          <a:bodyPr/>
          <a:lstStyle/>
          <a:p>
            <a:r>
              <a:rPr lang="en-US" dirty="0" smtClean="0"/>
              <a:t>At Any Age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Smoothing the Way</a:t>
            </a:r>
            <a:br>
              <a:rPr lang="en-US" dirty="0" smtClean="0"/>
            </a:br>
            <a:endParaRPr lang="en-US" dirty="0"/>
          </a:p>
        </p:txBody>
      </p:sp>
      <p:sp>
        <p:nvSpPr>
          <p:cNvPr id="4" name="TextBox 3"/>
          <p:cNvSpPr txBox="1"/>
          <p:nvPr/>
        </p:nvSpPr>
        <p:spPr>
          <a:xfrm>
            <a:off x="228600" y="1295400"/>
            <a:ext cx="8610600" cy="3139321"/>
          </a:xfrm>
          <a:prstGeom prst="rect">
            <a:avLst/>
          </a:prstGeom>
          <a:noFill/>
        </p:spPr>
        <p:txBody>
          <a:bodyPr wrap="square" rtlCol="0">
            <a:spAutoFit/>
          </a:bodyPr>
          <a:lstStyle/>
          <a:p>
            <a:pPr>
              <a:buFontTx/>
              <a:buChar char="-"/>
            </a:pPr>
            <a:r>
              <a:rPr lang="en-US" dirty="0" smtClean="0"/>
              <a:t>Brief Notes !!!</a:t>
            </a:r>
          </a:p>
          <a:p>
            <a:pPr>
              <a:buFontTx/>
              <a:buChar char="-"/>
            </a:pPr>
            <a:endParaRPr lang="en-US" dirty="0" smtClean="0"/>
          </a:p>
          <a:p>
            <a:pPr>
              <a:buFontTx/>
              <a:buChar char="-"/>
            </a:pPr>
            <a:r>
              <a:rPr lang="en-US" dirty="0" smtClean="0"/>
              <a:t>Fabulous </a:t>
            </a:r>
            <a:r>
              <a:rPr lang="en-US" dirty="0" err="1" smtClean="0"/>
              <a:t>Factiods</a:t>
            </a:r>
            <a:endParaRPr lang="en-US" dirty="0" smtClean="0"/>
          </a:p>
          <a:p>
            <a:pPr>
              <a:buFontTx/>
              <a:buChar char="-"/>
            </a:pPr>
            <a:endParaRPr lang="en-US" dirty="0" smtClean="0"/>
          </a:p>
          <a:p>
            <a:pPr>
              <a:buFontTx/>
              <a:buChar char="-"/>
            </a:pPr>
            <a:r>
              <a:rPr lang="en-US" dirty="0" smtClean="0"/>
              <a:t>Sentence Leaders</a:t>
            </a:r>
          </a:p>
          <a:p>
            <a:pPr>
              <a:buFontTx/>
              <a:buChar char="-"/>
            </a:pPr>
            <a:endParaRPr lang="en-US" dirty="0" smtClean="0"/>
          </a:p>
          <a:p>
            <a:pPr>
              <a:buFontTx/>
              <a:buChar char="-"/>
            </a:pPr>
            <a:r>
              <a:rPr lang="en-US" dirty="0" smtClean="0"/>
              <a:t>1 Note = 1 to 3 sentences           1 Question = 1 to 2 paragraphs</a:t>
            </a:r>
          </a:p>
          <a:p>
            <a:pPr>
              <a:buFontTx/>
              <a:buChar char="-"/>
            </a:pPr>
            <a:endParaRPr lang="en-US" dirty="0" smtClean="0"/>
          </a:p>
          <a:p>
            <a:pPr>
              <a:buFontTx/>
              <a:buChar char="-"/>
            </a:pPr>
            <a:r>
              <a:rPr lang="en-US" dirty="0" smtClean="0"/>
              <a:t>Differences between process and product</a:t>
            </a:r>
          </a:p>
          <a:p>
            <a:pPr>
              <a:buFontTx/>
              <a:buChar char="-"/>
            </a:pPr>
            <a:endParaRPr lang="en-US" dirty="0" smtClean="0"/>
          </a:p>
          <a:p>
            <a:pPr>
              <a:buFontTx/>
              <a:buChar char="-"/>
            </a:pPr>
            <a:r>
              <a:rPr lang="en-US" dirty="0" smtClean="0"/>
              <a:t>Thoughtful process for writing – Mechanical process for bibliography</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10111141747780_0001.tif"/>
          <p:cNvPicPr>
            <a:picLocks noChangeAspect="1"/>
          </p:cNvPicPr>
          <p:nvPr/>
        </p:nvPicPr>
        <p:blipFill>
          <a:blip r:embed="rId2" cstate="print"/>
          <a:stretch>
            <a:fillRect/>
          </a:stretch>
        </p:blipFill>
        <p:spPr>
          <a:xfrm rot="5400000">
            <a:off x="2143766" y="0"/>
            <a:ext cx="4856467" cy="685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lled out flip it.jpg"/>
          <p:cNvPicPr>
            <a:picLocks noChangeAspect="1"/>
          </p:cNvPicPr>
          <p:nvPr/>
        </p:nvPicPr>
        <p:blipFill>
          <a:blip r:embed="rId3" cstate="print"/>
          <a:stretch>
            <a:fillRect/>
          </a:stretch>
        </p:blipFill>
        <p:spPr>
          <a:xfrm>
            <a:off x="0" y="198250"/>
            <a:ext cx="9144000" cy="646149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ugh Draft - Authors.jpg"/>
          <p:cNvPicPr>
            <a:picLocks noChangeAspect="1"/>
          </p:cNvPicPr>
          <p:nvPr/>
        </p:nvPicPr>
        <p:blipFill>
          <a:blip r:embed="rId3" cstate="print"/>
          <a:stretch>
            <a:fillRect/>
          </a:stretch>
        </p:blipFill>
        <p:spPr>
          <a:xfrm>
            <a:off x="2147217" y="0"/>
            <a:ext cx="4849565" cy="6858000"/>
          </a:xfrm>
          <a:prstGeom prst="rect">
            <a:avLst/>
          </a:prstGeom>
          <a:ln>
            <a:solidFill>
              <a:schemeClr val="bg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bric .jpg"/>
          <p:cNvPicPr>
            <a:picLocks noChangeAspect="1"/>
          </p:cNvPicPr>
          <p:nvPr/>
        </p:nvPicPr>
        <p:blipFill>
          <a:blip r:embed="rId3" cstate="print"/>
          <a:stretch>
            <a:fillRect/>
          </a:stretch>
        </p:blipFill>
        <p:spPr>
          <a:xfrm>
            <a:off x="0" y="197338"/>
            <a:ext cx="9144000" cy="646332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www.aliceinfo.org</a:t>
            </a:r>
            <a:endParaRPr lang="en-US" dirty="0"/>
          </a:p>
        </p:txBody>
      </p:sp>
      <p:sp>
        <p:nvSpPr>
          <p:cNvPr id="3" name="Subtitle 2"/>
          <p:cNvSpPr>
            <a:spLocks noGrp="1"/>
          </p:cNvSpPr>
          <p:nvPr>
            <p:ph type="subTitle" idx="1"/>
          </p:nvPr>
        </p:nvSpPr>
        <p:spPr/>
        <p:txBody>
          <a:bodyPr>
            <a:normAutofit fontScale="77500" lnSpcReduction="20000"/>
          </a:bodyPr>
          <a:lstStyle/>
          <a:p>
            <a:endParaRPr lang="en-US" b="1" i="1" dirty="0" smtClean="0"/>
          </a:p>
          <a:p>
            <a:r>
              <a:rPr lang="en-US" b="1" i="1" dirty="0" smtClean="0"/>
              <a:t>FLIP IT!™ an Information Skills Strategy for Student Researchers </a:t>
            </a:r>
            <a:r>
              <a:rPr lang="en-US" dirty="0" smtClean="0"/>
              <a:t>(</a:t>
            </a:r>
            <a:r>
              <a:rPr lang="en-US" dirty="0" err="1" smtClean="0">
                <a:hlinkClick r:id="rId2"/>
              </a:rPr>
              <a:t>Linworth</a:t>
            </a:r>
            <a:r>
              <a:rPr lang="en-US" dirty="0" smtClean="0"/>
              <a:t>, 1997). </a:t>
            </a:r>
            <a:br>
              <a:rPr lang="en-US" dirty="0" smtClean="0"/>
            </a:br>
            <a:endParaRPr lang="en-US"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alice.yucht@gmail.com</a:t>
            </a:r>
            <a:endParaRPr lang="en-US" dirty="0"/>
          </a:p>
        </p:txBody>
      </p:sp>
      <p:sp>
        <p:nvSpPr>
          <p:cNvPr id="3" name="Content Placeholder 2"/>
          <p:cNvSpPr>
            <a:spLocks noGrp="1"/>
          </p:cNvSpPr>
          <p:nvPr>
            <p:ph sz="half" idx="1"/>
          </p:nvPr>
        </p:nvSpPr>
        <p:spPr/>
        <p:txBody>
          <a:bodyPr/>
          <a:lstStyle/>
          <a:p>
            <a:endParaRPr lang="en-US" dirty="0" smtClean="0"/>
          </a:p>
          <a:p>
            <a:r>
              <a:rPr lang="en-US" b="1" i="1" dirty="0" smtClean="0"/>
              <a:t>FLIP IT!™ an Information Skills Strategy for Student Researchers </a:t>
            </a:r>
            <a:r>
              <a:rPr lang="en-US" dirty="0" smtClean="0"/>
              <a:t>(</a:t>
            </a:r>
            <a:r>
              <a:rPr lang="en-US" dirty="0" err="1" smtClean="0">
                <a:hlinkClick r:id="rId2"/>
              </a:rPr>
              <a:t>Linworth</a:t>
            </a:r>
            <a:r>
              <a:rPr lang="en-US" dirty="0" smtClean="0"/>
              <a:t>, 1997)</a:t>
            </a:r>
            <a:endParaRPr lang="en-US" dirty="0"/>
          </a:p>
        </p:txBody>
      </p:sp>
      <p:sp>
        <p:nvSpPr>
          <p:cNvPr id="4" name="Content Placeholder 3"/>
          <p:cNvSpPr>
            <a:spLocks noGrp="1"/>
          </p:cNvSpPr>
          <p:nvPr>
            <p:ph sz="half" idx="2"/>
          </p:nvPr>
        </p:nvSpPr>
        <p:spPr/>
        <p:txBody>
          <a:bodyPr/>
          <a:lstStyle/>
          <a:p>
            <a:endParaRPr lang="en-US" dirty="0" smtClean="0"/>
          </a:p>
          <a:p>
            <a:endParaRPr lang="en-US" dirty="0" smtClean="0"/>
          </a:p>
          <a:p>
            <a:endParaRPr lang="en-US" dirty="0" smtClean="0"/>
          </a:p>
          <a:p>
            <a:endParaRPr lang="en-US" dirty="0" smtClean="0"/>
          </a:p>
          <a:p>
            <a:endParaRPr lang="en-US" dirty="0" smtClean="0"/>
          </a:p>
          <a:p>
            <a:r>
              <a:rPr lang="en-US" dirty="0" err="1" smtClean="0"/>
              <a:t>Karen.LeeGockley</a:t>
            </a:r>
            <a:endParaRPr lang="en-US" dirty="0" smtClean="0"/>
          </a:p>
          <a:p>
            <a:r>
              <a:rPr lang="en-US" dirty="0" smtClean="0"/>
              <a:t>@</a:t>
            </a:r>
            <a:r>
              <a:rPr lang="en-US" dirty="0" err="1" smtClean="0"/>
              <a:t>dulwich-beijing.cn</a:t>
            </a: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470592"/>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lang="en-US" sz="2000" dirty="0">
              <a:solidFill>
                <a:srgbClr val="2A2A2A"/>
              </a:solidFill>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lang="en-US" sz="2000" dirty="0">
              <a:solidFill>
                <a:srgbClr val="2A2A2A"/>
              </a:solidFill>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rPr>
              <a:t>Research is a multi-dynamic way children begin to think critically</a:t>
            </a:r>
          </a:p>
          <a:p>
            <a:pPr lvl="2" fontAlgn="base">
              <a:spcBef>
                <a:spcPct val="0"/>
              </a:spcBef>
              <a:spcAft>
                <a:spcPct val="0"/>
              </a:spcAft>
              <a:buFontTx/>
              <a:buChar char="•"/>
            </a:pPr>
            <a:endParaRPr lang="en-US" sz="2000" dirty="0" smtClean="0">
              <a:solidFill>
                <a:srgbClr val="2A2A2A"/>
              </a:solidFill>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rPr>
              <a:t>It is a series of sequential skills linked with thought processes</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sz="2000" dirty="0">
              <a:solidFill>
                <a:srgbClr val="2A2A2A"/>
              </a:solidFill>
              <a:latin typeface="Tahoma" pitchFamily="34" charset="0"/>
              <a:ea typeface="Calibri"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sz="2000" dirty="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rPr>
              <a:t>Essential questions are a beginning for curious children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2A2A2A"/>
                </a:solidFill>
                <a:effectLst/>
                <a:latin typeface="Tahoma" pitchFamily="34" charset="0"/>
                <a:ea typeface="Calibri" pitchFamily="34" charset="0"/>
                <a:cs typeface="Tahoma" pitchFamily="34" charset="0"/>
              </a:rPr>
              <a:t>to take their thoughts and begin to incorporate them into an action plan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381000"/>
            <a:ext cx="8001000" cy="6248400"/>
          </a:xfrm>
        </p:spPr>
        <p:txBody>
          <a:bodyPr>
            <a:normAutofit fontScale="25000" lnSpcReduction="20000"/>
          </a:bodyPr>
          <a:lstStyle/>
          <a:p>
            <a:r>
              <a:rPr lang="en-US" sz="4800" dirty="0" smtClean="0">
                <a:latin typeface="+mj-lt"/>
              </a:rPr>
              <a:t>	</a:t>
            </a:r>
            <a:r>
              <a:rPr lang="en-US" sz="4800" i="1" dirty="0" smtClean="0">
                <a:latin typeface="+mj-lt"/>
              </a:rPr>
              <a:t>Commonalities:   Following the information flow by making connections and knowing how to choose appropriate resources,  locate information within the resources, and use information effectively in a variety of presentation forms.</a:t>
            </a:r>
          </a:p>
          <a:p>
            <a:r>
              <a:rPr lang="en-US" sz="4800" dirty="0" smtClean="0">
                <a:latin typeface="+mj-lt"/>
              </a:rPr>
              <a:t> </a:t>
            </a:r>
          </a:p>
          <a:p>
            <a:r>
              <a:rPr lang="en-US" sz="4800" dirty="0" smtClean="0">
                <a:latin typeface="+mj-lt"/>
              </a:rPr>
              <a:t> </a:t>
            </a:r>
            <a:r>
              <a:rPr lang="en-US" sz="4800" b="1" dirty="0" smtClean="0">
                <a:latin typeface="+mj-lt"/>
              </a:rPr>
              <a:t>*Humanities:</a:t>
            </a:r>
          </a:p>
          <a:p>
            <a:r>
              <a:rPr lang="en-US" sz="4800" dirty="0" smtClean="0">
                <a:latin typeface="+mj-lt"/>
              </a:rPr>
              <a:t> </a:t>
            </a:r>
          </a:p>
          <a:p>
            <a:r>
              <a:rPr lang="en-US" sz="4800" dirty="0" smtClean="0">
                <a:latin typeface="+mj-lt"/>
              </a:rPr>
              <a:t>Using biographical dictionaries, biographical encyclopedias </a:t>
            </a:r>
          </a:p>
          <a:p>
            <a:r>
              <a:rPr lang="en-US" sz="4800" dirty="0" smtClean="0">
                <a:latin typeface="+mj-lt"/>
              </a:rPr>
              <a:t> </a:t>
            </a:r>
          </a:p>
          <a:p>
            <a:r>
              <a:rPr lang="en-US" sz="4800" dirty="0" smtClean="0">
                <a:latin typeface="+mj-lt"/>
              </a:rPr>
              <a:t>Using key words, dates related to time periods, and other keywords and related words to locate information on a specific topic.</a:t>
            </a:r>
          </a:p>
          <a:p>
            <a:r>
              <a:rPr lang="en-US" sz="4800" dirty="0" smtClean="0">
                <a:latin typeface="+mj-lt"/>
              </a:rPr>
              <a:t> </a:t>
            </a:r>
          </a:p>
          <a:p>
            <a:r>
              <a:rPr lang="en-US" sz="4800" dirty="0" smtClean="0">
                <a:latin typeface="+mj-lt"/>
              </a:rPr>
              <a:t>Composing and revising Essential Questions.  (Essential Questions are questions that guide research and are open-ended designed to elicit a wealth of information on a specific facet of a topic.)</a:t>
            </a:r>
          </a:p>
          <a:p>
            <a:r>
              <a:rPr lang="en-US" sz="4800" dirty="0" smtClean="0">
                <a:latin typeface="+mj-lt"/>
              </a:rPr>
              <a:t> </a:t>
            </a:r>
          </a:p>
          <a:p>
            <a:r>
              <a:rPr lang="en-US" sz="4800" dirty="0" smtClean="0">
                <a:latin typeface="+mj-lt"/>
              </a:rPr>
              <a:t>Locating and using information from the catalog, web sites, books, and other sources.</a:t>
            </a:r>
          </a:p>
          <a:p>
            <a:r>
              <a:rPr lang="en-US" sz="4800" dirty="0" smtClean="0">
                <a:latin typeface="+mj-lt"/>
              </a:rPr>
              <a:t> </a:t>
            </a:r>
          </a:p>
          <a:p>
            <a:r>
              <a:rPr lang="en-US" sz="4800" b="1" dirty="0" smtClean="0">
                <a:latin typeface="+mj-lt"/>
              </a:rPr>
              <a:t>*Science:</a:t>
            </a:r>
          </a:p>
          <a:p>
            <a:r>
              <a:rPr lang="en-US" sz="4800" dirty="0" smtClean="0">
                <a:latin typeface="+mj-lt"/>
              </a:rPr>
              <a:t> </a:t>
            </a:r>
          </a:p>
          <a:p>
            <a:r>
              <a:rPr lang="en-US" sz="4800" dirty="0" smtClean="0">
                <a:latin typeface="+mj-lt"/>
              </a:rPr>
              <a:t>Using science reference materials such as science encyclopedias and dictionaries</a:t>
            </a:r>
          </a:p>
          <a:p>
            <a:r>
              <a:rPr lang="en-US" sz="4800" dirty="0" smtClean="0">
                <a:latin typeface="+mj-lt"/>
              </a:rPr>
              <a:t> </a:t>
            </a:r>
          </a:p>
          <a:p>
            <a:r>
              <a:rPr lang="en-US" sz="4800" dirty="0" smtClean="0">
                <a:latin typeface="+mj-lt"/>
              </a:rPr>
              <a:t>Composing hypotheses and finding information in a variety of resources</a:t>
            </a:r>
          </a:p>
          <a:p>
            <a:r>
              <a:rPr lang="en-US" sz="4800" dirty="0" smtClean="0">
                <a:latin typeface="+mj-lt"/>
              </a:rPr>
              <a:t> </a:t>
            </a:r>
          </a:p>
          <a:p>
            <a:r>
              <a:rPr lang="en-US" sz="4800" dirty="0" smtClean="0">
                <a:latin typeface="+mj-lt"/>
              </a:rPr>
              <a:t>Recognizing the value of old and current information and utilizing the sources appropriately as to currency. </a:t>
            </a:r>
          </a:p>
          <a:p>
            <a:r>
              <a:rPr lang="en-US" sz="4800" dirty="0" smtClean="0">
                <a:latin typeface="+mj-lt"/>
              </a:rPr>
              <a:t> </a:t>
            </a:r>
          </a:p>
          <a:p>
            <a:r>
              <a:rPr lang="en-US" sz="4800" dirty="0" smtClean="0">
                <a:latin typeface="+mj-lt"/>
              </a:rPr>
              <a:t>Using science trade books and extracting information from them in an efficient fashion using table of contents, indexes, and topic headings.</a:t>
            </a:r>
          </a:p>
          <a:p>
            <a:r>
              <a:rPr lang="en-US" sz="4800" dirty="0" smtClean="0">
                <a:latin typeface="+mj-lt"/>
              </a:rPr>
              <a:t> </a:t>
            </a:r>
          </a:p>
          <a:p>
            <a:r>
              <a:rPr lang="en-US" sz="4800" dirty="0" smtClean="0">
                <a:latin typeface="+mj-lt"/>
              </a:rPr>
              <a:t>Using magazine databases effectively to locate information and add to evidence to support hypotheses.</a:t>
            </a:r>
          </a:p>
          <a:p>
            <a:r>
              <a:rPr lang="en-US" sz="3700" dirty="0" smtClean="0"/>
              <a:t> </a:t>
            </a:r>
          </a:p>
          <a:p>
            <a:r>
              <a:rPr lang="en-US" dirty="0" smtClean="0"/>
              <a:t>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219200" y="1219200"/>
          <a:ext cx="6096000" cy="4960620"/>
        </p:xfrm>
        <a:graphic>
          <a:graphicData uri="http://schemas.openxmlformats.org/drawingml/2006/table">
            <a:tbl>
              <a:tblPr/>
              <a:tblGrid>
                <a:gridCol w="1219200"/>
                <a:gridCol w="1219200"/>
                <a:gridCol w="1219200"/>
                <a:gridCol w="1219200"/>
                <a:gridCol w="1219200"/>
              </a:tblGrid>
              <a:tr h="133256">
                <a:tc>
                  <a:txBody>
                    <a:bodyPr/>
                    <a:lstStyle/>
                    <a:p>
                      <a:pPr marL="0" marR="0">
                        <a:spcBef>
                          <a:spcPts val="0"/>
                        </a:spcBef>
                        <a:spcAft>
                          <a:spcPts val="0"/>
                        </a:spcAft>
                      </a:pPr>
                      <a:endParaRPr lang="en-GB"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b="1">
                          <a:latin typeface="Times New Roman"/>
                          <a:ea typeface="SimSun"/>
                        </a:rPr>
                        <a:t>Beginning</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b="1">
                          <a:latin typeface="Times New Roman"/>
                          <a:ea typeface="SimSun"/>
                        </a:rPr>
                        <a:t>Novice</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b="1">
                          <a:latin typeface="Times New Roman"/>
                          <a:ea typeface="SimSun"/>
                        </a:rPr>
                        <a:t>Proficient</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b="1">
                          <a:latin typeface="Times New Roman"/>
                          <a:ea typeface="SimSun"/>
                        </a:rPr>
                        <a:t>Distinguished</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768">
                <a:tc>
                  <a:txBody>
                    <a:bodyPr/>
                    <a:lstStyle/>
                    <a:p>
                      <a:pPr marL="0" marR="0">
                        <a:spcBef>
                          <a:spcPts val="0"/>
                        </a:spcBef>
                        <a:spcAft>
                          <a:spcPts val="0"/>
                        </a:spcAft>
                      </a:pPr>
                      <a:r>
                        <a:rPr lang="en-GB" sz="1050" b="1" dirty="0">
                          <a:latin typeface="Times New Roman"/>
                          <a:ea typeface="SimSun"/>
                        </a:rPr>
                        <a:t>Questions</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(Defining</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the Topic)</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cannot identify questions.</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can identify questions but need help on meaning.</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know the questions and what it means.</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know the questions and I use appropriate vocabulary.</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024">
                <a:tc>
                  <a:txBody>
                    <a:bodyPr/>
                    <a:lstStyle/>
                    <a:p>
                      <a:pPr marL="0" marR="0">
                        <a:spcBef>
                          <a:spcPts val="0"/>
                        </a:spcBef>
                        <a:spcAft>
                          <a:spcPts val="0"/>
                        </a:spcAft>
                      </a:pPr>
                      <a:r>
                        <a:rPr lang="en-GB" sz="1050" b="1" dirty="0">
                          <a:latin typeface="Times New Roman"/>
                          <a:ea typeface="SimSun"/>
                        </a:rPr>
                        <a:t>Finding What</a:t>
                      </a:r>
                      <a:endParaRPr lang="en-US" sz="1050" dirty="0">
                        <a:latin typeface="Times New Roman"/>
                        <a:ea typeface="SimSun"/>
                      </a:endParaRPr>
                    </a:p>
                    <a:p>
                      <a:pPr marL="0" marR="0">
                        <a:spcBef>
                          <a:spcPts val="0"/>
                        </a:spcBef>
                        <a:spcAft>
                          <a:spcPts val="0"/>
                        </a:spcAft>
                      </a:pPr>
                      <a:r>
                        <a:rPr lang="en-GB" sz="1050" b="1" dirty="0">
                          <a:latin typeface="Times New Roman"/>
                          <a:ea typeface="SimSun"/>
                        </a:rPr>
                        <a:t>I Need</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(Collecting </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Information)</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didn’t know what I was suppose to do.</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used only one information source couldn’t find the information.</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used the catalogue to locate information.</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used the catalogue to find books and was able to use index, table of contents, and pictures to find information.</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768">
                <a:tc>
                  <a:txBody>
                    <a:bodyPr/>
                    <a:lstStyle/>
                    <a:p>
                      <a:pPr marL="0" marR="0">
                        <a:spcBef>
                          <a:spcPts val="0"/>
                        </a:spcBef>
                        <a:spcAft>
                          <a:spcPts val="0"/>
                        </a:spcAft>
                      </a:pPr>
                      <a:r>
                        <a:rPr lang="en-GB" sz="1050" b="1" dirty="0">
                          <a:latin typeface="Times New Roman"/>
                          <a:ea typeface="SimSun"/>
                        </a:rPr>
                        <a:t>What I Used</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(Evaluating</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Sources)</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used one resource and didn’t know if it would help me.</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used two or more sources and could pick out which ones were best.</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used sources that helped me answer the questions. </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used sources that helped me answer questions and used index and table of contents. </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233">
                <a:tc>
                  <a:txBody>
                    <a:bodyPr/>
                    <a:lstStyle/>
                    <a:p>
                      <a:pPr marL="0" marR="0">
                        <a:spcBef>
                          <a:spcPts val="0"/>
                        </a:spcBef>
                        <a:spcAft>
                          <a:spcPts val="0"/>
                        </a:spcAft>
                      </a:pPr>
                      <a:r>
                        <a:rPr lang="en-GB" sz="1050" b="1" dirty="0">
                          <a:latin typeface="Times New Roman"/>
                          <a:ea typeface="SimSun"/>
                        </a:rPr>
                        <a:t>My Final Work</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(Extracting</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Information)</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didn’t have many answers and some were wrong.</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answered some questions and some were wrong. </a:t>
                      </a:r>
                      <a:endParaRPr lang="en-US" sz="1050">
                        <a:latin typeface="Times New Roman"/>
                        <a:ea typeface="SimSun"/>
                      </a:endParaRPr>
                    </a:p>
                    <a:p>
                      <a:pPr marL="0" marR="0">
                        <a:spcBef>
                          <a:spcPts val="0"/>
                        </a:spcBef>
                        <a:spcAft>
                          <a:spcPts val="0"/>
                        </a:spcAft>
                      </a:pPr>
                      <a:r>
                        <a:rPr lang="en-GB" sz="1050">
                          <a:latin typeface="Times New Roman"/>
                          <a:ea typeface="SimSun"/>
                        </a:rPr>
                        <a:t>My answers came right out of the book or website.</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My final work answered questions in a way that showed I knew about the subject and could use the vocabulary.</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My final work clearly answered the questions with accuracy, detail and vocabulary in my own words with some details.</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768">
                <a:tc>
                  <a:txBody>
                    <a:bodyPr/>
                    <a:lstStyle/>
                    <a:p>
                      <a:pPr marL="0" marR="0">
                        <a:spcBef>
                          <a:spcPts val="0"/>
                        </a:spcBef>
                        <a:spcAft>
                          <a:spcPts val="0"/>
                        </a:spcAft>
                      </a:pPr>
                      <a:r>
                        <a:rPr lang="en-GB" sz="1050" b="1" dirty="0">
                          <a:latin typeface="Times New Roman"/>
                          <a:ea typeface="SimSun"/>
                        </a:rPr>
                        <a:t>Naming</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(Citing </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Information)</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don’t know the title or author of my book.</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can identify title and author.</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can identify author, title, and call number.</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a:latin typeface="Times New Roman"/>
                          <a:ea typeface="SimSun"/>
                        </a:rPr>
                        <a:t>I can identify author, title, call number, and series.</a:t>
                      </a:r>
                      <a:endParaRPr lang="en-US" sz="105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187">
                <a:tc>
                  <a:txBody>
                    <a:bodyPr/>
                    <a:lstStyle/>
                    <a:p>
                      <a:pPr marL="0" marR="0">
                        <a:spcBef>
                          <a:spcPts val="0"/>
                        </a:spcBef>
                        <a:spcAft>
                          <a:spcPts val="0"/>
                        </a:spcAft>
                      </a:pPr>
                      <a:r>
                        <a:rPr lang="en-GB" sz="1050" b="1" dirty="0">
                          <a:latin typeface="Times New Roman"/>
                          <a:ea typeface="SimSun"/>
                        </a:rPr>
                        <a:t>How Did I Do?</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(Reflecting on</a:t>
                      </a:r>
                      <a:endParaRPr lang="en-US" sz="1050" dirty="0">
                        <a:latin typeface="Times New Roman"/>
                        <a:ea typeface="SimSun"/>
                      </a:endParaRPr>
                    </a:p>
                    <a:p>
                      <a:pPr marL="0" marR="0">
                        <a:spcBef>
                          <a:spcPts val="0"/>
                        </a:spcBef>
                        <a:spcAft>
                          <a:spcPts val="0"/>
                        </a:spcAft>
                      </a:pPr>
                      <a:r>
                        <a:rPr lang="en-GB" sz="1050" i="1" dirty="0">
                          <a:latin typeface="Times New Roman"/>
                          <a:ea typeface="SimSun"/>
                        </a:rPr>
                        <a:t>Research)</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can’t tell you what I learned and don’t know why I did the project.</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needed adult help to organize my library time and project.</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I worked well within the time frame and organized information with some teacher help.</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50" dirty="0">
                          <a:latin typeface="Times New Roman"/>
                          <a:ea typeface="SimSun"/>
                        </a:rPr>
                        <a:t>My time management skills are excellent and I was  organized with materials.</a:t>
                      </a:r>
                      <a:endParaRPr lang="en-US" sz="1050" dirty="0">
                        <a:latin typeface="Times New Roman"/>
                        <a:ea typeface="SimSun"/>
                      </a:endParaRPr>
                    </a:p>
                  </a:txBody>
                  <a:tcPr marL="49971" marR="499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6322" name="Rectangle 2"/>
          <p:cNvSpPr>
            <a:spLocks noChangeArrowheads="1"/>
          </p:cNvSpPr>
          <p:nvPr/>
        </p:nvSpPr>
        <p:spPr bwMode="auto">
          <a:xfrm>
            <a:off x="0" y="22860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743200" algn="ctr"/>
                <a:tab pos="5486400" algn="r"/>
              </a:tabLst>
            </a:pPr>
            <a:r>
              <a:rPr kumimoji="0" lang="en-US" sz="1200" b="0" i="0" u="none" strike="noStrike" cap="none" normalizeH="0" baseline="0" dirty="0" err="1" smtClean="0">
                <a:ln>
                  <a:noFill/>
                </a:ln>
                <a:solidFill>
                  <a:schemeClr val="tx1"/>
                </a:solidFill>
                <a:effectLst/>
                <a:latin typeface="Times New Roman" pitchFamily="18" charset="0"/>
                <a:ea typeface="SimSun" pitchFamily="2" charset="-122"/>
                <a:cs typeface="Times New Roman" pitchFamily="18" charset="0"/>
              </a:rPr>
              <a:t>Colours</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Term 1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Term 2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Term 3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                          YEAR 3 </a:t>
            </a:r>
            <a:endParaRPr kumimoji="0" lang="en-US" sz="900" b="0"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Name:  _________________________________________     Class:  ____________     Date Completed:  _____________________</a:t>
            </a:r>
            <a:endParaRPr kumimoji="0" lang="en-US" sz="900" b="0"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rPr>
              <a:t>Unit:  _______________________________________________________________     Student Self-Assessment</a:t>
            </a:r>
            <a:endParaRPr kumimoji="0" lang="en-US" sz="900" b="0"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tab pos="2743200" algn="ctr"/>
                <a:tab pos="5486400" algn="r"/>
              </a:tabLst>
            </a:pPr>
            <a:endParaRPr kumimoji="0" lang="en-US" sz="12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sym typeface="Wingdings" pitchFamily="2" charset="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nvPr>
        </p:nvGraphicFramePr>
        <p:xfrm>
          <a:off x="381000" y="1447800"/>
          <a:ext cx="8229600" cy="4831080"/>
        </p:xfrm>
        <a:graphic>
          <a:graphicData uri="http://schemas.openxmlformats.org/drawingml/2006/table">
            <a:tbl>
              <a:tblPr/>
              <a:tblGrid>
                <a:gridCol w="1645795"/>
                <a:gridCol w="1645795"/>
                <a:gridCol w="1645795"/>
                <a:gridCol w="1645795"/>
                <a:gridCol w="1646420"/>
              </a:tblGrid>
              <a:tr h="205578">
                <a:tc>
                  <a:txBody>
                    <a:bodyPr/>
                    <a:lstStyle/>
                    <a:p>
                      <a:pPr marL="0" marR="0">
                        <a:spcBef>
                          <a:spcPts val="0"/>
                        </a:spcBef>
                        <a:spcAft>
                          <a:spcPts val="0"/>
                        </a:spcAft>
                      </a:pPr>
                      <a:r>
                        <a:rPr lang="en-GB" sz="1200" dirty="0">
                          <a:latin typeface="Times New Roman"/>
                          <a:ea typeface="SimSun"/>
                        </a:rPr>
                        <a:t>`</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smtClean="0">
                          <a:latin typeface="Times New Roman"/>
                          <a:ea typeface="SimSun"/>
                        </a:rPr>
                        <a:t>1</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smtClean="0">
                          <a:latin typeface="Times New Roman"/>
                          <a:ea typeface="SimSun"/>
                        </a:rPr>
                        <a:t>2</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smtClean="0">
                          <a:latin typeface="Times New Roman"/>
                          <a:ea typeface="SimSun"/>
                        </a:rPr>
                        <a:t>3</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200" dirty="0" smtClean="0">
                          <a:latin typeface="Times New Roman"/>
                          <a:ea typeface="SimSun"/>
                        </a:rPr>
                        <a:t>4</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6574">
                <a:tc>
                  <a:txBody>
                    <a:bodyPr/>
                    <a:lstStyle/>
                    <a:p>
                      <a:pPr marL="0" marR="0">
                        <a:spcBef>
                          <a:spcPts val="0"/>
                        </a:spcBef>
                        <a:spcAft>
                          <a:spcPts val="0"/>
                        </a:spcAft>
                      </a:pPr>
                      <a:r>
                        <a:rPr lang="en-GB" sz="1200" b="1">
                          <a:latin typeface="Times New Roman"/>
                          <a:ea typeface="SimSun"/>
                        </a:rPr>
                        <a:t>Defining</a:t>
                      </a:r>
                      <a:endParaRPr lang="en-US" sz="1200">
                        <a:latin typeface="Times New Roman"/>
                        <a:ea typeface="SimSun"/>
                      </a:endParaRPr>
                    </a:p>
                    <a:p>
                      <a:pPr marL="0" marR="0">
                        <a:spcBef>
                          <a:spcPts val="0"/>
                        </a:spcBef>
                        <a:spcAft>
                          <a:spcPts val="0"/>
                        </a:spcAft>
                      </a:pPr>
                      <a:r>
                        <a:rPr lang="en-GB" sz="1200" b="1">
                          <a:latin typeface="Times New Roman"/>
                          <a:ea typeface="SimSun"/>
                        </a:rPr>
                        <a:t>the Topic</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Student has no research questions.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dirty="0">
                          <a:latin typeface="Times New Roman"/>
                          <a:ea typeface="SimSun"/>
                        </a:rPr>
                        <a:t>Knows general subject matter but question is vague. </a:t>
                      </a:r>
                      <a:endParaRPr lang="en-US" sz="1200" dirty="0">
                        <a:latin typeface="Times New Roman"/>
                        <a:ea typeface="SimSun"/>
                      </a:endParaRPr>
                    </a:p>
                    <a:p>
                      <a:pPr marL="0" marR="0">
                        <a:spcBef>
                          <a:spcPts val="0"/>
                        </a:spcBef>
                        <a:spcAft>
                          <a:spcPts val="0"/>
                        </a:spcAft>
                      </a:pPr>
                      <a:r>
                        <a:rPr lang="en-GB" sz="1000" dirty="0">
                          <a:latin typeface="Times New Roman"/>
                          <a:ea typeface="SimSun"/>
                        </a:rPr>
                        <a:t>Related questions do not help answer basic question.</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Essential question is focused and clear. </a:t>
                      </a:r>
                      <a:endParaRPr lang="en-US" sz="1200">
                        <a:latin typeface="Times New Roman"/>
                        <a:ea typeface="SimSun"/>
                      </a:endParaRPr>
                    </a:p>
                    <a:p>
                      <a:pPr marL="0" marR="0">
                        <a:spcBef>
                          <a:spcPts val="0"/>
                        </a:spcBef>
                        <a:spcAft>
                          <a:spcPts val="0"/>
                        </a:spcAft>
                      </a:pPr>
                      <a:r>
                        <a:rPr lang="en-GB" sz="1000">
                          <a:latin typeface="Times New Roman"/>
                          <a:ea typeface="SimSun"/>
                        </a:rPr>
                        <a:t>Most related questions focus on the topic.</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Essential question is clear, complete, and requires critical thinking skills. </a:t>
                      </a:r>
                      <a:endParaRPr lang="en-US" sz="1200">
                        <a:latin typeface="Times New Roman"/>
                        <a:ea typeface="SimSun"/>
                      </a:endParaRPr>
                    </a:p>
                    <a:p>
                      <a:pPr marL="0" marR="0">
                        <a:spcBef>
                          <a:spcPts val="0"/>
                        </a:spcBef>
                        <a:spcAft>
                          <a:spcPts val="0"/>
                        </a:spcAft>
                      </a:pPr>
                      <a:r>
                        <a:rPr lang="en-GB" sz="1000">
                          <a:latin typeface="Times New Roman"/>
                          <a:ea typeface="SimSun"/>
                        </a:rPr>
                        <a:t>Related questions are focused on the topic.</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7889">
                <a:tc>
                  <a:txBody>
                    <a:bodyPr/>
                    <a:lstStyle/>
                    <a:p>
                      <a:pPr marL="0" marR="0">
                        <a:spcBef>
                          <a:spcPts val="0"/>
                        </a:spcBef>
                        <a:spcAft>
                          <a:spcPts val="0"/>
                        </a:spcAft>
                      </a:pPr>
                      <a:r>
                        <a:rPr lang="en-GB" sz="1200" b="1">
                          <a:latin typeface="Times New Roman"/>
                          <a:ea typeface="SimSun"/>
                        </a:rPr>
                        <a:t>Collecting </a:t>
                      </a:r>
                      <a:endParaRPr lang="en-US" sz="1200">
                        <a:latin typeface="Times New Roman"/>
                        <a:ea typeface="SimSun"/>
                      </a:endParaRPr>
                    </a:p>
                    <a:p>
                      <a:pPr marL="0" marR="0">
                        <a:spcBef>
                          <a:spcPts val="0"/>
                        </a:spcBef>
                        <a:spcAft>
                          <a:spcPts val="0"/>
                        </a:spcAft>
                      </a:pPr>
                      <a:r>
                        <a:rPr lang="en-GB" sz="1200" b="1">
                          <a:latin typeface="Times New Roman"/>
                          <a:ea typeface="SimSun"/>
                        </a:rPr>
                        <a:t>Information</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Loses focus. </a:t>
                      </a:r>
                      <a:endParaRPr lang="en-US" sz="1200">
                        <a:latin typeface="Times New Roman"/>
                        <a:ea typeface="SimSun"/>
                      </a:endParaRPr>
                    </a:p>
                    <a:p>
                      <a:pPr marL="0" marR="0">
                        <a:spcBef>
                          <a:spcPts val="0"/>
                        </a:spcBef>
                        <a:spcAft>
                          <a:spcPts val="0"/>
                        </a:spcAft>
                      </a:pPr>
                      <a:r>
                        <a:rPr lang="en-GB" sz="1000">
                          <a:latin typeface="Times New Roman"/>
                          <a:ea typeface="SimSun"/>
                        </a:rPr>
                        <a:t>Information is not accurate or complete.</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Uses minimal information sources and answers to not always relate to questions.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Efficiently determines the appropriate sources for information and uses multiple, carried sources.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Consults variety of sources and uses only information that answers questions. </a:t>
                      </a:r>
                      <a:endParaRPr lang="en-US" sz="1200">
                        <a:latin typeface="Times New Roman"/>
                        <a:ea typeface="SimSun"/>
                      </a:endParaRPr>
                    </a:p>
                    <a:p>
                      <a:pPr marL="0" marR="0">
                        <a:spcBef>
                          <a:spcPts val="0"/>
                        </a:spcBef>
                        <a:spcAft>
                          <a:spcPts val="0"/>
                        </a:spcAft>
                      </a:pPr>
                      <a:r>
                        <a:rPr lang="en-GB" sz="1000">
                          <a:latin typeface="Times New Roman"/>
                          <a:ea typeface="SimSun"/>
                        </a:rPr>
                        <a:t>Revises questions as information is located or cannot be found.</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5260">
                <a:tc>
                  <a:txBody>
                    <a:bodyPr/>
                    <a:lstStyle/>
                    <a:p>
                      <a:pPr marL="0" marR="0">
                        <a:spcBef>
                          <a:spcPts val="0"/>
                        </a:spcBef>
                        <a:spcAft>
                          <a:spcPts val="0"/>
                        </a:spcAft>
                      </a:pPr>
                      <a:r>
                        <a:rPr lang="en-GB" sz="1200" b="1">
                          <a:latin typeface="Times New Roman"/>
                          <a:ea typeface="SimSun"/>
                        </a:rPr>
                        <a:t>Evaluating</a:t>
                      </a:r>
                      <a:endParaRPr lang="en-US" sz="1200">
                        <a:latin typeface="Times New Roman"/>
                        <a:ea typeface="SimSun"/>
                      </a:endParaRPr>
                    </a:p>
                    <a:p>
                      <a:pPr marL="0" marR="0">
                        <a:spcBef>
                          <a:spcPts val="0"/>
                        </a:spcBef>
                        <a:spcAft>
                          <a:spcPts val="0"/>
                        </a:spcAft>
                      </a:pPr>
                      <a:r>
                        <a:rPr lang="en-GB" sz="1200" b="1">
                          <a:latin typeface="Times New Roman"/>
                          <a:ea typeface="SimSun"/>
                        </a:rPr>
                        <a:t>Sources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Uses only one resource and doesn’t know if it is a good source.</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Uses two or more types of sources and recognizes useful sources.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Uses sources that are related to the questions and recognizes scholarly merit and currency.</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Uses sources that support questions, recognizes merit and currency, and chooses best sources.</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5260">
                <a:tc>
                  <a:txBody>
                    <a:bodyPr/>
                    <a:lstStyle/>
                    <a:p>
                      <a:pPr marL="0" marR="0">
                        <a:spcBef>
                          <a:spcPts val="0"/>
                        </a:spcBef>
                        <a:spcAft>
                          <a:spcPts val="0"/>
                        </a:spcAft>
                      </a:pPr>
                      <a:r>
                        <a:rPr lang="en-GB" sz="1200" b="1">
                          <a:latin typeface="Times New Roman"/>
                          <a:ea typeface="SimSun"/>
                        </a:rPr>
                        <a:t>Extracting</a:t>
                      </a:r>
                      <a:endParaRPr lang="en-US" sz="1200">
                        <a:latin typeface="Times New Roman"/>
                        <a:ea typeface="SimSun"/>
                      </a:endParaRPr>
                    </a:p>
                    <a:p>
                      <a:pPr marL="0" marR="0">
                        <a:spcBef>
                          <a:spcPts val="0"/>
                        </a:spcBef>
                        <a:spcAft>
                          <a:spcPts val="0"/>
                        </a:spcAft>
                      </a:pPr>
                      <a:r>
                        <a:rPr lang="en-GB" sz="1200" b="1">
                          <a:latin typeface="Times New Roman"/>
                          <a:ea typeface="SimSun"/>
                        </a:rPr>
                        <a:t>Information</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Product contains missing details and is not completely accurate. Questions are unanswered.</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Answers only a few questions and misses the idea of the question.</a:t>
                      </a:r>
                      <a:endParaRPr lang="en-US" sz="1200">
                        <a:latin typeface="Times New Roman"/>
                        <a:ea typeface="SimSun"/>
                      </a:endParaRPr>
                    </a:p>
                    <a:p>
                      <a:pPr marL="0" marR="0">
                        <a:spcBef>
                          <a:spcPts val="0"/>
                        </a:spcBef>
                        <a:spcAft>
                          <a:spcPts val="0"/>
                        </a:spcAft>
                      </a:pPr>
                      <a:r>
                        <a:rPr lang="en-GB" sz="1000">
                          <a:latin typeface="Times New Roman"/>
                          <a:ea typeface="SimSun"/>
                        </a:rPr>
                        <a:t>Product is not complete.</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Product answers questions in a way that reflects learning using detail, accuracy, and vocabulary.</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Creates product that clearly answers the question with accuracy, detail, vocabulary, and understanding.</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3945">
                <a:tc>
                  <a:txBody>
                    <a:bodyPr/>
                    <a:lstStyle/>
                    <a:p>
                      <a:pPr marL="0" marR="0">
                        <a:spcBef>
                          <a:spcPts val="0"/>
                        </a:spcBef>
                        <a:spcAft>
                          <a:spcPts val="0"/>
                        </a:spcAft>
                      </a:pPr>
                      <a:r>
                        <a:rPr lang="en-GB" sz="1200" b="1">
                          <a:latin typeface="Times New Roman"/>
                          <a:ea typeface="SimSun"/>
                        </a:rPr>
                        <a:t>Citing </a:t>
                      </a:r>
                      <a:endParaRPr lang="en-US" sz="1200">
                        <a:latin typeface="Times New Roman"/>
                        <a:ea typeface="SimSun"/>
                      </a:endParaRPr>
                    </a:p>
                    <a:p>
                      <a:pPr marL="0" marR="0">
                        <a:spcBef>
                          <a:spcPts val="0"/>
                        </a:spcBef>
                        <a:spcAft>
                          <a:spcPts val="0"/>
                        </a:spcAft>
                      </a:pPr>
                      <a:r>
                        <a:rPr lang="en-GB" sz="1200" b="1">
                          <a:latin typeface="Times New Roman"/>
                          <a:ea typeface="SimSun"/>
                        </a:rPr>
                        <a:t>Information</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Sources are not properly cited.</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Follows MLA format although several errors are apparent.</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Follows MLA format and lists most of the components in correct form.</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Follows MLA format exactly. No errors are evident.</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6574">
                <a:tc>
                  <a:txBody>
                    <a:bodyPr/>
                    <a:lstStyle/>
                    <a:p>
                      <a:pPr marL="0" marR="0">
                        <a:spcBef>
                          <a:spcPts val="0"/>
                        </a:spcBef>
                        <a:spcAft>
                          <a:spcPts val="0"/>
                        </a:spcAft>
                      </a:pPr>
                      <a:r>
                        <a:rPr lang="en-GB" sz="1200" b="1">
                          <a:latin typeface="Times New Roman"/>
                          <a:ea typeface="SimSun"/>
                        </a:rPr>
                        <a:t>Reflecting on</a:t>
                      </a:r>
                      <a:endParaRPr lang="en-US" sz="1200">
                        <a:latin typeface="Times New Roman"/>
                        <a:ea typeface="SimSun"/>
                      </a:endParaRPr>
                    </a:p>
                    <a:p>
                      <a:pPr marL="0" marR="0">
                        <a:spcBef>
                          <a:spcPts val="0"/>
                        </a:spcBef>
                        <a:spcAft>
                          <a:spcPts val="0"/>
                        </a:spcAft>
                      </a:pPr>
                      <a:r>
                        <a:rPr lang="en-GB" sz="1200" b="1">
                          <a:latin typeface="Times New Roman"/>
                          <a:ea typeface="SimSun"/>
                        </a:rPr>
                        <a:t>Research</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dirty="0">
                          <a:latin typeface="Times New Roman"/>
                          <a:ea typeface="SimSun"/>
                        </a:rPr>
                        <a:t>Student is disorganized and time is not used effectively.</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Needs considerable adult help to organize research.</a:t>
                      </a:r>
                      <a:endParaRPr lang="en-US" sz="1200">
                        <a:latin typeface="Times New Roman"/>
                        <a:ea typeface="SimSun"/>
                      </a:endParaRPr>
                    </a:p>
                    <a:p>
                      <a:pPr marL="0" marR="0">
                        <a:spcBef>
                          <a:spcPts val="0"/>
                        </a:spcBef>
                        <a:spcAft>
                          <a:spcPts val="0"/>
                        </a:spcAft>
                      </a:pPr>
                      <a:r>
                        <a:rPr lang="en-GB" sz="1000">
                          <a:latin typeface="Times New Roman"/>
                          <a:ea typeface="SimSun"/>
                        </a:rPr>
                        <a:t>Some steps are missing in organization.</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a:latin typeface="Times New Roman"/>
                          <a:ea typeface="SimSun"/>
                        </a:rPr>
                        <a:t>Works within the time frame, organizes information with some teacher help.</a:t>
                      </a:r>
                      <a:endParaRPr lang="en-US" sz="120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dirty="0">
                          <a:latin typeface="Times New Roman"/>
                          <a:ea typeface="SimSun"/>
                        </a:rPr>
                        <a:t>Manages time well.</a:t>
                      </a:r>
                      <a:endParaRPr lang="en-US" sz="1200" dirty="0">
                        <a:latin typeface="Times New Roman"/>
                        <a:ea typeface="SimSun"/>
                      </a:endParaRPr>
                    </a:p>
                    <a:p>
                      <a:pPr marL="0" marR="0">
                        <a:spcBef>
                          <a:spcPts val="0"/>
                        </a:spcBef>
                        <a:spcAft>
                          <a:spcPts val="0"/>
                        </a:spcAft>
                      </a:pPr>
                      <a:r>
                        <a:rPr lang="en-GB" sz="1000" dirty="0">
                          <a:latin typeface="Times New Roman"/>
                          <a:ea typeface="SimSun"/>
                        </a:rPr>
                        <a:t>Student is organized with research and materials and makes revisions when needed.</a:t>
                      </a:r>
                      <a:endParaRPr lang="en-US" sz="1200" dirty="0">
                        <a:latin typeface="Times New Roman"/>
                        <a:ea typeface="SimSun"/>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itle 1"/>
          <p:cNvSpPr>
            <a:spLocks noGrp="1"/>
          </p:cNvSpPr>
          <p:nvPr>
            <p:ph type="title"/>
          </p:nvPr>
        </p:nvSpPr>
        <p:spPr/>
        <p:txBody>
          <a:bodyPr>
            <a:normAutofit fontScale="90000"/>
          </a:bodyPr>
          <a:lstStyle/>
          <a:p>
            <a:r>
              <a:rPr lang="en-US" sz="1200" dirty="0" err="1" smtClean="0"/>
              <a:t>Colours</a:t>
            </a:r>
            <a:r>
              <a:rPr lang="en-US" sz="1200" dirty="0" smtClean="0"/>
              <a:t>:	Term 1 </a:t>
            </a:r>
            <a:r>
              <a:rPr lang="en-US" sz="1200" dirty="0" smtClean="0">
                <a:sym typeface="Wingdings"/>
              </a:rPr>
              <a:t></a:t>
            </a:r>
            <a:r>
              <a:rPr lang="en-US" sz="1200" dirty="0" smtClean="0"/>
              <a:t>          Term 2 </a:t>
            </a:r>
            <a:r>
              <a:rPr lang="en-US" sz="1200" dirty="0" smtClean="0">
                <a:sym typeface="Wingdings"/>
              </a:rPr>
              <a:t></a:t>
            </a:r>
            <a:r>
              <a:rPr lang="en-US" sz="1200" dirty="0" smtClean="0"/>
              <a:t>          Term 3 </a:t>
            </a:r>
            <a:r>
              <a:rPr lang="en-US" sz="1200" dirty="0" smtClean="0">
                <a:sym typeface="Wingdings"/>
              </a:rPr>
              <a:t></a:t>
            </a:r>
            <a:r>
              <a:rPr lang="en-US" sz="1200" dirty="0" smtClean="0"/>
              <a:t>		YEAR 6				</a:t>
            </a:r>
            <a:br>
              <a:rPr lang="en-US" sz="1200" dirty="0" smtClean="0"/>
            </a:br>
            <a:r>
              <a:rPr lang="en-US" sz="1200" dirty="0" smtClean="0"/>
              <a:t> </a:t>
            </a:r>
            <a:br>
              <a:rPr lang="en-US" sz="1200" dirty="0" smtClean="0"/>
            </a:br>
            <a:r>
              <a:rPr lang="en-US" sz="1200" dirty="0" smtClean="0"/>
              <a:t>Name:  _________________________________________     Class:  ____________     Date Completed:  _____________________</a:t>
            </a:r>
            <a:br>
              <a:rPr lang="en-US" sz="1200" dirty="0" smtClean="0"/>
            </a:br>
            <a:r>
              <a:rPr lang="en-US" sz="1200" dirty="0" smtClean="0"/>
              <a:t> </a:t>
            </a:r>
            <a:br>
              <a:rPr lang="en-US" sz="1200" dirty="0" smtClean="0"/>
            </a:br>
            <a:r>
              <a:rPr lang="en-US" sz="1200" dirty="0" smtClean="0"/>
              <a:t>Unit:  _______________________________________________________________</a:t>
            </a:r>
            <a:br>
              <a:rPr lang="en-US" sz="1200" dirty="0" smtClean="0"/>
            </a:br>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0" y="762000"/>
          <a:ext cx="6096000" cy="4837176"/>
        </p:xfrm>
        <a:graphic>
          <a:graphicData uri="http://schemas.openxmlformats.org/drawingml/2006/table">
            <a:tbl>
              <a:tblPr/>
              <a:tblGrid>
                <a:gridCol w="1263523"/>
                <a:gridCol w="4832477"/>
              </a:tblGrid>
              <a:tr h="1915410">
                <a:tc>
                  <a:txBody>
                    <a:bodyPr/>
                    <a:lstStyle/>
                    <a:p>
                      <a:pPr marL="0" marR="0">
                        <a:lnSpc>
                          <a:spcPct val="115000"/>
                        </a:lnSpc>
                        <a:spcBef>
                          <a:spcPts val="0"/>
                        </a:spcBef>
                        <a:spcAft>
                          <a:spcPts val="0"/>
                        </a:spcAft>
                      </a:pPr>
                      <a:r>
                        <a:rPr lang="en-US" sz="1200" dirty="0">
                          <a:latin typeface="Palatino Linotype"/>
                          <a:ea typeface="SimSun"/>
                          <a:cs typeface="Times New Roman"/>
                        </a:rPr>
                        <a:t>Week 2 – October 18</a:t>
                      </a:r>
                      <a:r>
                        <a:rPr lang="en-US" sz="1200" baseline="30000" dirty="0">
                          <a:latin typeface="Palatino Linotype"/>
                          <a:ea typeface="SimSun"/>
                          <a:cs typeface="Times New Roman"/>
                        </a:rPr>
                        <a:t>th</a:t>
                      </a:r>
                      <a:endParaRPr lang="en-US" sz="1200" dirty="0">
                        <a:latin typeface="Palatino Linotype"/>
                        <a:ea typeface="SimSun"/>
                        <a:cs typeface="Times New Roman"/>
                      </a:endParaRPr>
                    </a:p>
                    <a:p>
                      <a:pPr marL="0" marR="0">
                        <a:lnSpc>
                          <a:spcPct val="115000"/>
                        </a:lnSpc>
                        <a:spcBef>
                          <a:spcPts val="0"/>
                        </a:spcBef>
                        <a:spcAft>
                          <a:spcPts val="0"/>
                        </a:spcAft>
                      </a:pPr>
                      <a:r>
                        <a:rPr lang="en-US" sz="1200" b="1" dirty="0">
                          <a:solidFill>
                            <a:srgbClr val="000000"/>
                          </a:solidFill>
                          <a:latin typeface="Palatino Linotype"/>
                          <a:ea typeface="Times New Roman"/>
                          <a:cs typeface="Arial"/>
                        </a:rPr>
                        <a:t>Plan a group activity researching other authors and making a presentation about what makes them 'significant'. </a:t>
                      </a:r>
                      <a:r>
                        <a:rPr lang="en-US" sz="1200" b="1" i="1" dirty="0">
                          <a:solidFill>
                            <a:srgbClr val="000000"/>
                          </a:solidFill>
                          <a:latin typeface="Palatino Linotype"/>
                          <a:ea typeface="Times New Roman"/>
                          <a:cs typeface="Arial"/>
                        </a:rPr>
                        <a:t>Keep children in their Guided Reading groups</a:t>
                      </a:r>
                      <a:r>
                        <a:rPr lang="en-US" sz="1200" b="1" dirty="0">
                          <a:solidFill>
                            <a:srgbClr val="000000"/>
                          </a:solidFill>
                          <a:latin typeface="Palatino Linotype"/>
                          <a:ea typeface="Times New Roman"/>
                          <a:cs typeface="Arial"/>
                        </a:rPr>
                        <a:t>.</a:t>
                      </a:r>
                      <a:endParaRPr lang="en-US" sz="1200" dirty="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mj-lt"/>
                        <a:buAutoNum type="arabicPeriod"/>
                      </a:pPr>
                      <a:r>
                        <a:rPr lang="en-US" sz="1200" dirty="0">
                          <a:solidFill>
                            <a:srgbClr val="000000"/>
                          </a:solidFill>
                          <a:latin typeface="Palatino Linotype"/>
                          <a:ea typeface="Times New Roman"/>
                          <a:cs typeface="Arial"/>
                        </a:rPr>
                        <a:t>Children are responsible for assigning roles within the group (Manager, Secretary, Spokesperson – these roles can change each week) and planning how to carry out the research and negotiating problems. </a:t>
                      </a:r>
                      <a:endParaRPr lang="en-US" sz="1200" dirty="0">
                        <a:latin typeface="Calibri"/>
                        <a:ea typeface="SimSun"/>
                        <a:cs typeface="Times New Roman"/>
                      </a:endParaRPr>
                    </a:p>
                    <a:p>
                      <a:pPr marL="228600" marR="0">
                        <a:lnSpc>
                          <a:spcPct val="115000"/>
                        </a:lnSpc>
                        <a:spcBef>
                          <a:spcPts val="0"/>
                        </a:spcBef>
                        <a:spcAft>
                          <a:spcPts val="0"/>
                        </a:spcAft>
                      </a:pPr>
                      <a:r>
                        <a:rPr lang="en-US" sz="1200" dirty="0">
                          <a:solidFill>
                            <a:srgbClr val="000000"/>
                          </a:solidFill>
                          <a:latin typeface="Palatino Linotype"/>
                          <a:ea typeface="Times New Roman"/>
                          <a:cs typeface="Arial"/>
                        </a:rPr>
                        <a:t>(Children will need input on how to plan a task – see Sue Palmer Framework sheet, go over the </a:t>
                      </a:r>
                      <a:r>
                        <a:rPr lang="en-US" sz="1200" b="1" dirty="0">
                          <a:solidFill>
                            <a:srgbClr val="000000"/>
                          </a:solidFill>
                          <a:latin typeface="Palatino Linotype"/>
                          <a:ea typeface="Times New Roman"/>
                          <a:cs typeface="Arial"/>
                        </a:rPr>
                        <a:t>Rules for group discussion sheet</a:t>
                      </a:r>
                      <a:r>
                        <a:rPr lang="en-US" sz="1200" dirty="0">
                          <a:solidFill>
                            <a:srgbClr val="000000"/>
                          </a:solidFill>
                          <a:latin typeface="Palatino Linotype"/>
                          <a:ea typeface="Times New Roman"/>
                          <a:cs typeface="Arial"/>
                        </a:rPr>
                        <a:t> and also display the sheet in the classroom).</a:t>
                      </a:r>
                      <a:endParaRPr lang="en-US" sz="1200" dirty="0">
                        <a:latin typeface="Palatino Linotype"/>
                        <a:ea typeface="SimSun"/>
                        <a:cs typeface="Times New Roman"/>
                      </a:endParaRPr>
                    </a:p>
                    <a:p>
                      <a:pPr marL="342900" marR="0" lvl="0" indent="-342900">
                        <a:lnSpc>
                          <a:spcPct val="115000"/>
                        </a:lnSpc>
                        <a:spcBef>
                          <a:spcPts val="0"/>
                        </a:spcBef>
                        <a:spcAft>
                          <a:spcPts val="0"/>
                        </a:spcAft>
                        <a:buFont typeface="+mj-lt"/>
                        <a:buAutoNum type="arabicPeriod"/>
                      </a:pPr>
                      <a:r>
                        <a:rPr lang="en-US" sz="1200" dirty="0">
                          <a:latin typeface="Palatino Linotype"/>
                          <a:ea typeface="Times New Roman"/>
                          <a:cs typeface="Arial"/>
                        </a:rPr>
                        <a:t>Children to select an author from the given list- </a:t>
                      </a:r>
                      <a:r>
                        <a:rPr lang="en-US" sz="1200" i="1" dirty="0">
                          <a:latin typeface="Palatino Linotype"/>
                          <a:ea typeface="Times New Roman"/>
                          <a:cs typeface="Arial"/>
                        </a:rPr>
                        <a:t>see resource folder</a:t>
                      </a:r>
                      <a:r>
                        <a:rPr lang="en-US" sz="1200" dirty="0">
                          <a:latin typeface="Palatino Linotype"/>
                          <a:ea typeface="Times New Roman"/>
                          <a:cs typeface="Arial"/>
                        </a:rPr>
                        <a:t>. Get the teams to look at the list and then highlight the author they would like to research. </a:t>
                      </a:r>
                      <a:r>
                        <a:rPr lang="en-US" sz="1200" dirty="0">
                          <a:solidFill>
                            <a:srgbClr val="FF0000"/>
                          </a:solidFill>
                          <a:latin typeface="Palatino Linotype"/>
                          <a:ea typeface="Times New Roman"/>
                          <a:cs typeface="Arial"/>
                        </a:rPr>
                        <a:t>We will keep the research material for the authors in the library on the shelves so that all the classes get use to locating the information. </a:t>
                      </a:r>
                      <a:endParaRPr lang="en-US" sz="1200" dirty="0">
                        <a:solidFill>
                          <a:srgbClr val="FF0000"/>
                        </a:solidFill>
                        <a:latin typeface="Calibri"/>
                        <a:ea typeface="SimSun"/>
                        <a:cs typeface="Times New Roman"/>
                      </a:endParaRPr>
                    </a:p>
                    <a:p>
                      <a:pPr marL="342900" marR="0" lvl="0" indent="-342900">
                        <a:lnSpc>
                          <a:spcPct val="115000"/>
                        </a:lnSpc>
                        <a:spcBef>
                          <a:spcPts val="0"/>
                        </a:spcBef>
                        <a:spcAft>
                          <a:spcPts val="0"/>
                        </a:spcAft>
                        <a:buFont typeface="+mj-lt"/>
                        <a:buAutoNum type="arabicPeriod"/>
                      </a:pPr>
                      <a:r>
                        <a:rPr lang="en-US" sz="1200" dirty="0">
                          <a:solidFill>
                            <a:srgbClr val="000000"/>
                          </a:solidFill>
                          <a:latin typeface="Palatino Linotype"/>
                          <a:ea typeface="Times New Roman"/>
                          <a:cs typeface="Arial"/>
                        </a:rPr>
                        <a:t>By the end of this session children should have decide on the following:</a:t>
                      </a:r>
                      <a:endParaRPr lang="en-US" sz="1200" dirty="0">
                        <a:latin typeface="Calibri"/>
                        <a:ea typeface="SimSun"/>
                        <a:cs typeface="Times New Roman"/>
                      </a:endParaRPr>
                    </a:p>
                    <a:p>
                      <a:pPr marL="0" marR="0">
                        <a:lnSpc>
                          <a:spcPct val="115000"/>
                        </a:lnSpc>
                        <a:spcBef>
                          <a:spcPts val="0"/>
                        </a:spcBef>
                        <a:spcAft>
                          <a:spcPts val="0"/>
                        </a:spcAft>
                      </a:pPr>
                      <a:r>
                        <a:rPr lang="en-US" sz="1200" dirty="0">
                          <a:solidFill>
                            <a:srgbClr val="000000"/>
                          </a:solidFill>
                          <a:latin typeface="Palatino Linotype"/>
                          <a:ea typeface="Times New Roman"/>
                          <a:cs typeface="Arial"/>
                        </a:rPr>
                        <a:t>Which author they will research</a:t>
                      </a:r>
                      <a:endParaRPr lang="en-US" sz="1200" dirty="0">
                        <a:latin typeface="Palatino Linotype"/>
                        <a:ea typeface="SimSun"/>
                        <a:cs typeface="Times New Roman"/>
                      </a:endParaRPr>
                    </a:p>
                    <a:p>
                      <a:pPr marL="0" marR="0">
                        <a:lnSpc>
                          <a:spcPct val="115000"/>
                        </a:lnSpc>
                        <a:spcBef>
                          <a:spcPts val="0"/>
                        </a:spcBef>
                        <a:spcAft>
                          <a:spcPts val="0"/>
                        </a:spcAft>
                      </a:pPr>
                      <a:r>
                        <a:rPr lang="en-US" sz="1200" dirty="0">
                          <a:solidFill>
                            <a:srgbClr val="000000"/>
                          </a:solidFill>
                          <a:latin typeface="Palatino Linotype"/>
                          <a:ea typeface="Times New Roman"/>
                          <a:cs typeface="Arial"/>
                        </a:rPr>
                        <a:t>A plan to show what each person in the group will be researching and how they will do this. I will drop a group planning sheet in the weekly folder).They should also have an idea about how they will present their work to the class.</a:t>
                      </a:r>
                      <a:endParaRPr lang="en-US" sz="1200" dirty="0">
                        <a:latin typeface="Palatino Linotype"/>
                        <a:ea typeface="SimSun"/>
                        <a:cs typeface="Times New Roman"/>
                      </a:endParaRPr>
                    </a:p>
                    <a:p>
                      <a:pPr marL="342900" marR="0" lvl="0" indent="-342900">
                        <a:lnSpc>
                          <a:spcPct val="115000"/>
                        </a:lnSpc>
                        <a:spcBef>
                          <a:spcPts val="0"/>
                        </a:spcBef>
                        <a:spcAft>
                          <a:spcPts val="0"/>
                        </a:spcAft>
                        <a:buFont typeface="+mj-lt"/>
                        <a:buAutoNum type="arabicPeriod"/>
                      </a:pPr>
                      <a:r>
                        <a:rPr lang="en-US" sz="1200" dirty="0">
                          <a:solidFill>
                            <a:srgbClr val="000000"/>
                          </a:solidFill>
                          <a:latin typeface="Palatino Linotype"/>
                          <a:ea typeface="Times New Roman"/>
                          <a:cs typeface="Arial"/>
                        </a:rPr>
                        <a:t>Feed back to the rest of the class about how they intend to carry out their research</a:t>
                      </a:r>
                      <a:endParaRPr lang="en-US" sz="1200" dirty="0">
                        <a:latin typeface="Calibri"/>
                        <a:ea typeface="SimSun"/>
                        <a:cs typeface="Times New Roman"/>
                      </a:endParaRPr>
                    </a:p>
                    <a:p>
                      <a:pPr marL="0" marR="0">
                        <a:lnSpc>
                          <a:spcPct val="115000"/>
                        </a:lnSpc>
                        <a:spcBef>
                          <a:spcPts val="0"/>
                        </a:spcBef>
                        <a:spcAft>
                          <a:spcPts val="0"/>
                        </a:spcAft>
                      </a:pPr>
                      <a:r>
                        <a:rPr lang="en-US" sz="1200" b="1" dirty="0">
                          <a:solidFill>
                            <a:srgbClr val="FF0000"/>
                          </a:solidFill>
                          <a:latin typeface="Palatino Linotype"/>
                          <a:ea typeface="Times New Roman"/>
                          <a:cs typeface="Arial"/>
                        </a:rPr>
                        <a:t>Homework –To find 5 Fabulous Factoids about an author of their own choice and present these facts attractively for a class display.</a:t>
                      </a:r>
                      <a:endParaRPr lang="en-US" sz="1200" dirty="0">
                        <a:solidFill>
                          <a:srgbClr val="FF0000"/>
                        </a:solidFill>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685800" y="838200"/>
          <a:ext cx="4953000" cy="2313432"/>
        </p:xfrm>
        <a:graphic>
          <a:graphicData uri="http://schemas.openxmlformats.org/drawingml/2006/table">
            <a:tbl>
              <a:tblPr/>
              <a:tblGrid>
                <a:gridCol w="1026612"/>
                <a:gridCol w="2067885"/>
                <a:gridCol w="1858503"/>
              </a:tblGrid>
              <a:tr h="25661">
                <a:tc rowSpan="2">
                  <a:txBody>
                    <a:bodyPr/>
                    <a:lstStyle/>
                    <a:p>
                      <a:pPr marL="0" marR="0">
                        <a:lnSpc>
                          <a:spcPct val="115000"/>
                        </a:lnSpc>
                        <a:spcBef>
                          <a:spcPts val="0"/>
                        </a:spcBef>
                        <a:spcAft>
                          <a:spcPts val="0"/>
                        </a:spcAft>
                      </a:pPr>
                      <a:r>
                        <a:rPr lang="en-US" sz="1200" b="1" dirty="0">
                          <a:latin typeface="Palatino Linotype"/>
                          <a:ea typeface="SimSun"/>
                          <a:cs typeface="Times New Roman"/>
                        </a:rPr>
                        <a:t>Week 4 – November 1st</a:t>
                      </a:r>
                      <a:endParaRPr lang="en-US" sz="1200" dirty="0">
                        <a:latin typeface="Palatino Linotype"/>
                        <a:ea typeface="SimSun"/>
                        <a:cs typeface="Times New Roman"/>
                      </a:endParaRPr>
                    </a:p>
                    <a:p>
                      <a:pPr marL="0" marR="0">
                        <a:lnSpc>
                          <a:spcPct val="115000"/>
                        </a:lnSpc>
                        <a:spcBef>
                          <a:spcPts val="0"/>
                        </a:spcBef>
                        <a:spcAft>
                          <a:spcPts val="0"/>
                        </a:spcAft>
                      </a:pPr>
                      <a:r>
                        <a:rPr lang="en-US" sz="1200" b="1" dirty="0">
                          <a:latin typeface="Palatino Linotype"/>
                          <a:ea typeface="SimSun"/>
                          <a:cs typeface="Times New Roman"/>
                        </a:rPr>
                        <a:t>LO: To locate relevant information about a significant author.</a:t>
                      </a:r>
                      <a:endParaRPr lang="en-US" sz="1200" dirty="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b="1" dirty="0">
                          <a:latin typeface="Palatino Linotype"/>
                          <a:ea typeface="SimSun"/>
                          <a:cs typeface="Arial"/>
                        </a:rPr>
                        <a:t>Find a </a:t>
                      </a:r>
                      <a:r>
                        <a:rPr lang="en-GB" sz="1200" b="1" dirty="0">
                          <a:solidFill>
                            <a:srgbClr val="FF0000"/>
                          </a:solidFill>
                          <a:latin typeface="Palatino Linotype"/>
                          <a:ea typeface="SimSun"/>
                          <a:cs typeface="Arial"/>
                        </a:rPr>
                        <a:t>variety of</a:t>
                      </a:r>
                      <a:r>
                        <a:rPr lang="en-GB" sz="1200" dirty="0">
                          <a:solidFill>
                            <a:srgbClr val="FF0000"/>
                          </a:solidFill>
                          <a:latin typeface="Palatino Linotype"/>
                          <a:ea typeface="SimSun"/>
                          <a:cs typeface="Arial"/>
                        </a:rPr>
                        <a:t> relevant print and non-print sources, and make judgements about their relative usefulness and reliability</a:t>
                      </a:r>
                      <a:endParaRPr lang="en-US" sz="1200" dirty="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a:solidFill>
                            <a:srgbClr val="FF0000"/>
                          </a:solidFill>
                          <a:latin typeface="Palatino Linotype"/>
                          <a:ea typeface="SimSun"/>
                          <a:cs typeface="Arial"/>
                        </a:rPr>
                        <a:t>Identify pieces of information to read within a volume and use specific reading and note taking techniques to find and select suitable information for the task</a:t>
                      </a:r>
                      <a:endParaRPr lang="en-US" sz="120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gridSpan="2">
                  <a:txBody>
                    <a:bodyPr/>
                    <a:lstStyle/>
                    <a:p>
                      <a:pPr marL="0" marR="0">
                        <a:lnSpc>
                          <a:spcPct val="115000"/>
                        </a:lnSpc>
                        <a:spcBef>
                          <a:spcPts val="0"/>
                        </a:spcBef>
                        <a:spcAft>
                          <a:spcPts val="0"/>
                        </a:spcAft>
                      </a:pPr>
                      <a:r>
                        <a:rPr lang="en-US" sz="1200" dirty="0">
                          <a:latin typeface="Palatino Linotype"/>
                          <a:ea typeface="Times New Roman"/>
                          <a:cs typeface="Arial"/>
                        </a:rPr>
                        <a:t>Continue research </a:t>
                      </a:r>
                      <a:endParaRPr lang="en-US" sz="1200" dirty="0">
                        <a:latin typeface="Palatino Linotype"/>
                        <a:ea typeface="SimSun"/>
                        <a:cs typeface="Times New Roman"/>
                      </a:endParaRPr>
                    </a:p>
                    <a:p>
                      <a:pPr marL="0" marR="0">
                        <a:lnSpc>
                          <a:spcPct val="115000"/>
                        </a:lnSpc>
                        <a:spcBef>
                          <a:spcPts val="0"/>
                        </a:spcBef>
                        <a:spcAft>
                          <a:spcPts val="0"/>
                        </a:spcAft>
                      </a:pPr>
                      <a:r>
                        <a:rPr lang="en-US" sz="1200" dirty="0">
                          <a:latin typeface="Palatino Linotype"/>
                          <a:ea typeface="Times New Roman"/>
                          <a:cs typeface="Arial"/>
                        </a:rPr>
                        <a:t>Reinforce how to research by </a:t>
                      </a:r>
                      <a:r>
                        <a:rPr lang="en-US" sz="1200" b="1" dirty="0">
                          <a:latin typeface="Palatino Linotype"/>
                          <a:ea typeface="Times New Roman"/>
                          <a:cs typeface="Arial"/>
                        </a:rPr>
                        <a:t>close reading</a:t>
                      </a:r>
                      <a:r>
                        <a:rPr lang="en-US" sz="1200" dirty="0">
                          <a:latin typeface="Palatino Linotype"/>
                          <a:ea typeface="Times New Roman"/>
                          <a:cs typeface="Arial"/>
                        </a:rPr>
                        <a:t>.</a:t>
                      </a:r>
                      <a:endParaRPr lang="en-US" sz="1200" dirty="0">
                        <a:latin typeface="Palatino Linotype"/>
                        <a:ea typeface="SimSun"/>
                        <a:cs typeface="Times New Roman"/>
                      </a:endParaRPr>
                    </a:p>
                    <a:p>
                      <a:pPr marL="0" marR="0">
                        <a:lnSpc>
                          <a:spcPct val="115000"/>
                        </a:lnSpc>
                        <a:spcBef>
                          <a:spcPts val="0"/>
                        </a:spcBef>
                        <a:spcAft>
                          <a:spcPts val="0"/>
                        </a:spcAft>
                      </a:pPr>
                      <a:r>
                        <a:rPr lang="en-US" sz="1200" dirty="0">
                          <a:latin typeface="Palatino Linotype"/>
                          <a:ea typeface="Times New Roman"/>
                          <a:cs typeface="Arial"/>
                        </a:rPr>
                        <a:t>Begin to put together own piece of writing to add to group book about chosen author</a:t>
                      </a:r>
                      <a:endParaRPr lang="en-US" sz="1200" dirty="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graphicFrame>
        <p:nvGraphicFramePr>
          <p:cNvPr id="9" name="Table 8"/>
          <p:cNvGraphicFramePr>
            <a:graphicFrameLocks noGrp="1"/>
          </p:cNvGraphicFramePr>
          <p:nvPr/>
        </p:nvGraphicFramePr>
        <p:xfrm>
          <a:off x="3124200" y="4191000"/>
          <a:ext cx="4953000" cy="1051560"/>
        </p:xfrm>
        <a:graphic>
          <a:graphicData uri="http://schemas.openxmlformats.org/drawingml/2006/table">
            <a:tbl>
              <a:tblPr/>
              <a:tblGrid>
                <a:gridCol w="1026612"/>
                <a:gridCol w="3926388"/>
              </a:tblGrid>
              <a:tr h="490728">
                <a:tc>
                  <a:txBody>
                    <a:bodyPr/>
                    <a:lstStyle/>
                    <a:p>
                      <a:pPr marL="0" marR="0">
                        <a:lnSpc>
                          <a:spcPct val="115000"/>
                        </a:lnSpc>
                        <a:spcBef>
                          <a:spcPts val="0"/>
                        </a:spcBef>
                        <a:spcAft>
                          <a:spcPts val="0"/>
                        </a:spcAft>
                      </a:pPr>
                      <a:r>
                        <a:rPr lang="en-US" sz="1200" b="1" dirty="0">
                          <a:latin typeface="Palatino Linotype"/>
                          <a:ea typeface="SimSun"/>
                          <a:cs typeface="Times New Roman"/>
                        </a:rPr>
                        <a:t>Week 8 – December 13</a:t>
                      </a:r>
                      <a:r>
                        <a:rPr lang="en-US" sz="1200" b="1" baseline="30000" dirty="0">
                          <a:latin typeface="Palatino Linotype"/>
                          <a:ea typeface="SimSun"/>
                          <a:cs typeface="Times New Roman"/>
                        </a:rPr>
                        <a:t>th</a:t>
                      </a:r>
                      <a:r>
                        <a:rPr lang="en-US" sz="1200" b="1" dirty="0">
                          <a:latin typeface="Palatino Linotype"/>
                          <a:ea typeface="SimSun"/>
                          <a:cs typeface="Times New Roman"/>
                        </a:rPr>
                        <a:t> </a:t>
                      </a:r>
                      <a:endParaRPr lang="en-US" sz="1200" dirty="0">
                        <a:latin typeface="Palatino Linotype"/>
                        <a:ea typeface="SimSun"/>
                        <a:cs typeface="Times New Roman"/>
                      </a:endParaRPr>
                    </a:p>
                    <a:p>
                      <a:pPr marL="0" marR="0">
                        <a:lnSpc>
                          <a:spcPct val="115000"/>
                        </a:lnSpc>
                        <a:spcBef>
                          <a:spcPts val="0"/>
                        </a:spcBef>
                        <a:spcAft>
                          <a:spcPts val="0"/>
                        </a:spcAft>
                      </a:pPr>
                      <a:r>
                        <a:rPr lang="en-US" sz="1200" dirty="0">
                          <a:latin typeface="Palatino Linotype"/>
                          <a:ea typeface="SimSun"/>
                          <a:cs typeface="Times New Roman"/>
                        </a:rPr>
                        <a:t>Evaluation</a:t>
                      </a: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solidFill>
                            <a:srgbClr val="FF0000"/>
                          </a:solidFill>
                          <a:latin typeface="Palatino Linotype"/>
                          <a:ea typeface="SimSun"/>
                          <a:cs typeface="Arial"/>
                        </a:rPr>
                        <a:t>Evaluate their use of the information process research skills by using an ongoing rubric</a:t>
                      </a:r>
                      <a:r>
                        <a:rPr lang="en-GB" sz="1200" dirty="0">
                          <a:latin typeface="Palatino Linotype"/>
                          <a:ea typeface="SimSun"/>
                          <a:cs typeface="Arial"/>
                        </a:rPr>
                        <a:t>, and identify one aspect for improvement  </a:t>
                      </a:r>
                      <a:endParaRPr lang="en-US" sz="1200" dirty="0">
                        <a:latin typeface="Palatino Linotype"/>
                        <a:ea typeface="SimSun"/>
                        <a:cs typeface="Times New Roman"/>
                      </a:endParaRPr>
                    </a:p>
                    <a:p>
                      <a:pPr marL="0" marR="0">
                        <a:lnSpc>
                          <a:spcPct val="115000"/>
                        </a:lnSpc>
                        <a:spcBef>
                          <a:spcPts val="0"/>
                        </a:spcBef>
                        <a:spcAft>
                          <a:spcPts val="0"/>
                        </a:spcAft>
                      </a:pPr>
                      <a:r>
                        <a:rPr lang="en-GB" sz="1200" dirty="0">
                          <a:latin typeface="Palatino Linotype"/>
                          <a:ea typeface="SimSun"/>
                          <a:cs typeface="Arial"/>
                        </a:rPr>
                        <a:t>Strand 3 Literacy Framework . To</a:t>
                      </a:r>
                      <a:r>
                        <a:rPr lang="en-US" sz="1200" dirty="0">
                          <a:solidFill>
                            <a:srgbClr val="000000"/>
                          </a:solidFill>
                          <a:latin typeface="Palatino Linotype"/>
                          <a:ea typeface="SimSun"/>
                          <a:cs typeface="Arial"/>
                        </a:rPr>
                        <a:t>Reflect on reading </a:t>
                      </a:r>
                      <a:r>
                        <a:rPr lang="en-US" sz="1200" dirty="0">
                          <a:solidFill>
                            <a:srgbClr val="FF0000"/>
                          </a:solidFill>
                          <a:latin typeface="Palatino Linotype"/>
                          <a:ea typeface="SimSun"/>
                          <a:cs typeface="Arial"/>
                        </a:rPr>
                        <a:t>habits and preferences and plan personal reading goals</a:t>
                      </a:r>
                      <a:endParaRPr lang="en-US" sz="1200" dirty="0">
                        <a:latin typeface="Palatino Linotype"/>
                        <a:ea typeface="SimSun"/>
                        <a:cs typeface="Times New Roman"/>
                      </a:endParaRPr>
                    </a:p>
                  </a:txBody>
                  <a:tcPr marL="49967" marR="49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09800" y="2209800"/>
            <a:ext cx="4572000" cy="2031325"/>
          </a:xfrm>
          <a:prstGeom prst="rect">
            <a:avLst/>
          </a:prstGeom>
        </p:spPr>
        <p:txBody>
          <a:bodyPr>
            <a:spAutoFit/>
          </a:bodyPr>
          <a:lstStyle/>
          <a:p>
            <a:pPr lvl="0" eaLnBrk="0" fontAlgn="base" hangingPunct="0">
              <a:spcBef>
                <a:spcPct val="0"/>
              </a:spcBef>
              <a:spcAft>
                <a:spcPct val="0"/>
              </a:spcAft>
              <a:buFontTx/>
              <a:buChar char="•"/>
            </a:pPr>
            <a:r>
              <a:rPr lang="en-US" dirty="0" smtClean="0">
                <a:solidFill>
                  <a:srgbClr val="2A2A2A"/>
                </a:solidFill>
                <a:latin typeface="Tahoma" pitchFamily="34" charset="0"/>
                <a:ea typeface="Calibri" pitchFamily="34" charset="0"/>
                <a:cs typeface="Tahoma" pitchFamily="34" charset="0"/>
              </a:rPr>
              <a:t>Essential questions are a beginning for</a:t>
            </a:r>
          </a:p>
          <a:p>
            <a:pPr lvl="0" eaLnBrk="0" fontAlgn="base" hangingPunct="0">
              <a:spcBef>
                <a:spcPct val="0"/>
              </a:spcBef>
              <a:spcAft>
                <a:spcPct val="0"/>
              </a:spcAft>
            </a:pPr>
            <a:endParaRPr lang="en-US" dirty="0" smtClean="0">
              <a:solidFill>
                <a:srgbClr val="2A2A2A"/>
              </a:solidFill>
              <a:latin typeface="Tahoma" pitchFamily="34" charset="0"/>
              <a:ea typeface="Calibri" pitchFamily="34" charset="0"/>
              <a:cs typeface="Tahoma" pitchFamily="34" charset="0"/>
            </a:endParaRPr>
          </a:p>
          <a:p>
            <a:pPr lvl="0" eaLnBrk="0" fontAlgn="base" hangingPunct="0">
              <a:spcBef>
                <a:spcPct val="0"/>
              </a:spcBef>
              <a:spcAft>
                <a:spcPct val="0"/>
              </a:spcAft>
            </a:pPr>
            <a:r>
              <a:rPr lang="en-US" dirty="0" smtClean="0">
                <a:solidFill>
                  <a:srgbClr val="2A2A2A"/>
                </a:solidFill>
                <a:latin typeface="Tahoma" pitchFamily="34" charset="0"/>
                <a:ea typeface="Calibri" pitchFamily="34" charset="0"/>
                <a:cs typeface="Tahoma" pitchFamily="34" charset="0"/>
              </a:rPr>
              <a:t> curious children to take their thoughts and </a:t>
            </a:r>
          </a:p>
          <a:p>
            <a:pPr lvl="0" eaLnBrk="0" fontAlgn="base" hangingPunct="0">
              <a:spcBef>
                <a:spcPct val="0"/>
              </a:spcBef>
              <a:spcAft>
                <a:spcPct val="0"/>
              </a:spcAft>
            </a:pPr>
            <a:endParaRPr lang="en-US" dirty="0" smtClean="0">
              <a:solidFill>
                <a:srgbClr val="2A2A2A"/>
              </a:solidFill>
              <a:latin typeface="Tahoma" pitchFamily="34" charset="0"/>
              <a:ea typeface="Calibri" pitchFamily="34" charset="0"/>
              <a:cs typeface="Tahoma" pitchFamily="34" charset="0"/>
            </a:endParaRPr>
          </a:p>
          <a:p>
            <a:pPr lvl="0" eaLnBrk="0" fontAlgn="base" hangingPunct="0">
              <a:spcBef>
                <a:spcPct val="0"/>
              </a:spcBef>
              <a:spcAft>
                <a:spcPct val="0"/>
              </a:spcAft>
            </a:pPr>
            <a:r>
              <a:rPr lang="en-US" dirty="0" smtClean="0">
                <a:solidFill>
                  <a:srgbClr val="2A2A2A"/>
                </a:solidFill>
                <a:latin typeface="Tahoma" pitchFamily="34" charset="0"/>
                <a:ea typeface="Calibri" pitchFamily="34" charset="0"/>
                <a:cs typeface="Tahoma" pitchFamily="34" charset="0"/>
              </a:rPr>
              <a:t>begin to incorporate them into an action </a:t>
            </a:r>
          </a:p>
          <a:p>
            <a:pPr lvl="0" eaLnBrk="0" fontAlgn="base" hangingPunct="0">
              <a:spcBef>
                <a:spcPct val="0"/>
              </a:spcBef>
              <a:spcAft>
                <a:spcPct val="0"/>
              </a:spcAft>
            </a:pPr>
            <a:endParaRPr lang="en-US" dirty="0" smtClean="0">
              <a:solidFill>
                <a:srgbClr val="2A2A2A"/>
              </a:solidFill>
              <a:latin typeface="Tahoma" pitchFamily="34" charset="0"/>
              <a:ea typeface="Calibri" pitchFamily="34" charset="0"/>
              <a:cs typeface="Tahoma" pitchFamily="34" charset="0"/>
            </a:endParaRPr>
          </a:p>
          <a:p>
            <a:pPr lvl="0" eaLnBrk="0" fontAlgn="base" hangingPunct="0">
              <a:spcBef>
                <a:spcPct val="0"/>
              </a:spcBef>
              <a:spcAft>
                <a:spcPct val="0"/>
              </a:spcAft>
            </a:pPr>
            <a:r>
              <a:rPr lang="en-US" dirty="0" smtClean="0">
                <a:solidFill>
                  <a:srgbClr val="2A2A2A"/>
                </a:solidFill>
                <a:latin typeface="Tahoma" pitchFamily="34" charset="0"/>
                <a:ea typeface="Calibri" pitchFamily="34" charset="0"/>
                <a:cs typeface="Tahoma" pitchFamily="34" charset="0"/>
              </a:rPr>
              <a:t>plan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lgn="ctr"/>
            <a:r>
              <a:rPr lang="en-US" sz="2400" dirty="0" smtClean="0"/>
              <a:t>Essential Question Tips for Students</a:t>
            </a:r>
            <a:endParaRPr lang="en-US" sz="2400" dirty="0"/>
          </a:p>
        </p:txBody>
      </p:sp>
      <p:sp>
        <p:nvSpPr>
          <p:cNvPr id="10" name="Content Placeholder 9"/>
          <p:cNvSpPr>
            <a:spLocks noGrp="1"/>
          </p:cNvSpPr>
          <p:nvPr>
            <p:ph sz="half" idx="1"/>
          </p:nvPr>
        </p:nvSpPr>
        <p:spPr/>
        <p:txBody>
          <a:bodyPr>
            <a:normAutofit lnSpcReduction="10000"/>
          </a:bodyPr>
          <a:lstStyle/>
          <a:p>
            <a:pPr lvl="0" algn="ctr"/>
            <a:r>
              <a:rPr lang="en-US" i="1" dirty="0" smtClean="0"/>
              <a:t>Choosing </a:t>
            </a:r>
          </a:p>
          <a:p>
            <a:pPr lvl="0" algn="ctr"/>
            <a:r>
              <a:rPr lang="en-US" i="1" dirty="0" smtClean="0"/>
              <a:t>A Topic</a:t>
            </a:r>
          </a:p>
          <a:p>
            <a:endParaRPr lang="en-US" dirty="0" smtClean="0"/>
          </a:p>
          <a:p>
            <a:r>
              <a:rPr lang="en-US" dirty="0" smtClean="0"/>
              <a:t>-prior knowledge</a:t>
            </a:r>
          </a:p>
          <a:p>
            <a:r>
              <a:rPr lang="en-US" dirty="0" smtClean="0"/>
              <a:t>-classroom    knowledge</a:t>
            </a:r>
          </a:p>
          <a:p>
            <a:r>
              <a:rPr lang="en-US" dirty="0" smtClean="0"/>
              <a:t>-intellectual curiosity</a:t>
            </a:r>
          </a:p>
          <a:p>
            <a:r>
              <a:rPr lang="en-US" dirty="0" smtClean="0"/>
              <a:t>-asking questions</a:t>
            </a:r>
          </a:p>
          <a:p>
            <a:r>
              <a:rPr lang="en-US" dirty="0" smtClean="0"/>
              <a:t>-visiting reference</a:t>
            </a:r>
          </a:p>
          <a:p>
            <a:endParaRPr lang="en-US" dirty="0"/>
          </a:p>
        </p:txBody>
      </p:sp>
      <p:sp>
        <p:nvSpPr>
          <p:cNvPr id="11" name="Content Placeholder 10"/>
          <p:cNvSpPr>
            <a:spLocks noGrp="1"/>
          </p:cNvSpPr>
          <p:nvPr>
            <p:ph sz="half" idx="2"/>
          </p:nvPr>
        </p:nvSpPr>
        <p:spPr/>
        <p:txBody>
          <a:bodyPr>
            <a:normAutofit lnSpcReduction="10000"/>
          </a:bodyPr>
          <a:lstStyle/>
          <a:p>
            <a:pPr lvl="0" algn="ctr"/>
            <a:r>
              <a:rPr lang="en-US" i="1" dirty="0" smtClean="0"/>
              <a:t>Composing      Questions</a:t>
            </a:r>
            <a:r>
              <a:rPr lang="en-US" dirty="0" smtClean="0"/>
              <a:t> </a:t>
            </a:r>
          </a:p>
          <a:p>
            <a:endParaRPr lang="en-US" dirty="0" smtClean="0"/>
          </a:p>
          <a:p>
            <a:r>
              <a:rPr lang="en-US" dirty="0" smtClean="0"/>
              <a:t>-who, what, when, where, why, how</a:t>
            </a:r>
          </a:p>
          <a:p>
            <a:r>
              <a:rPr lang="en-US" dirty="0" smtClean="0"/>
              <a:t>-simple / complex</a:t>
            </a:r>
          </a:p>
          <a:p>
            <a:r>
              <a:rPr lang="en-US" dirty="0" smtClean="0"/>
              <a:t>-revise</a:t>
            </a:r>
          </a:p>
          <a:p>
            <a:r>
              <a:rPr lang="en-US" dirty="0" smtClean="0"/>
              <a:t>-ask</a:t>
            </a:r>
          </a:p>
          <a:p>
            <a:r>
              <a:rPr lang="en-US" dirty="0" smtClean="0"/>
              <a:t>-change</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1048</TotalTime>
  <Words>1882</Words>
  <Application>Microsoft Office PowerPoint</Application>
  <PresentationFormat>On-screen Show (4:3)</PresentationFormat>
  <Paragraphs>288</Paragraphs>
  <Slides>16</Slides>
  <Notes>13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Concourse</vt:lpstr>
      <vt:lpstr>EFFECTIVE RESEARCH</vt:lpstr>
      <vt:lpstr>Slide 2</vt:lpstr>
      <vt:lpstr>Slide 3</vt:lpstr>
      <vt:lpstr>Slide 4</vt:lpstr>
      <vt:lpstr>Colours: Term 1           Term 2           Term 3   YEAR 6       Name:  _________________________________________     Class:  ____________     Date Completed:  _____________________   Unit:  _______________________________________________________________ </vt:lpstr>
      <vt:lpstr>Slide 6</vt:lpstr>
      <vt:lpstr>Slide 7</vt:lpstr>
      <vt:lpstr>Slide 8</vt:lpstr>
      <vt:lpstr>Essential Question Tips for Students</vt:lpstr>
      <vt:lpstr> Smoothing the Way </vt:lpstr>
      <vt:lpstr>Slide 11</vt:lpstr>
      <vt:lpstr>Slide 12</vt:lpstr>
      <vt:lpstr>Slide 13</vt:lpstr>
      <vt:lpstr>Slide 14</vt:lpstr>
      <vt:lpstr>www.aliceinfo.org</vt:lpstr>
      <vt:lpstr>       alice.yucht@gmail.com</vt:lpstr>
    </vt:vector>
  </TitlesOfParts>
  <Company>DCB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DCB</dc:creator>
  <cp:lastModifiedBy>DCB</cp:lastModifiedBy>
  <cp:revision>104</cp:revision>
  <dcterms:created xsi:type="dcterms:W3CDTF">2011-01-10T00:58:10Z</dcterms:created>
  <dcterms:modified xsi:type="dcterms:W3CDTF">2011-01-13T07:23:32Z</dcterms:modified>
</cp:coreProperties>
</file>